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60" r:id="rId6"/>
    <p:sldId id="261" r:id="rId7"/>
    <p:sldId id="281" r:id="rId8"/>
    <p:sldId id="263" r:id="rId9"/>
    <p:sldId id="262" r:id="rId10"/>
    <p:sldId id="264" r:id="rId11"/>
    <p:sldId id="266" r:id="rId12"/>
    <p:sldId id="267" r:id="rId13"/>
    <p:sldId id="280" r:id="rId14"/>
    <p:sldId id="268" r:id="rId15"/>
    <p:sldId id="269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D84914-3683-4063-84B2-68617505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sv-SE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v-SE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Tiết 79-Tập làm văn: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ĐẶC ĐIỂM CỦA VĂN BẢN NGHỊ LUẬN</a:t>
            </a:r>
            <a:r>
              <a:rPr lang="pl-PL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8" descr="Vitcon99719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81400"/>
            <a:ext cx="7848600" cy="2743200"/>
          </a:xfrm>
          <a:prstGeom prst="rect">
            <a:avLst/>
          </a:prstGeom>
          <a:noFill/>
        </p:spPr>
      </p:pic>
      <p:pic>
        <p:nvPicPr>
          <p:cNvPr id="6" name="Picture 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181599" y="4876800"/>
            <a:ext cx="3965575" cy="197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err="1" smtClean="0"/>
              <a:t>Ví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dụ</a:t>
            </a:r>
            <a:r>
              <a:rPr lang="en-US" sz="2400" b="1" dirty="0" smtClean="0"/>
              <a:t>:</a:t>
            </a:r>
          </a:p>
          <a:p>
            <a:pPr>
              <a:buNone/>
            </a:pPr>
            <a:r>
              <a:rPr lang="en-US" sz="2400" b="1" u="sng" dirty="0" err="1" smtClean="0"/>
              <a:t>Đề</a:t>
            </a:r>
            <a:r>
              <a:rPr lang="en-US" sz="2400" b="1" u="sng" dirty="0" smtClean="0"/>
              <a:t> 1: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- </a:t>
            </a:r>
            <a:r>
              <a:rPr lang="en-US" sz="2400" b="1" dirty="0" err="1" smtClean="0"/>
              <a:t>Vấn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bàn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bạc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lối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Hồ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- </a:t>
            </a:r>
            <a:r>
              <a:rPr lang="en-US" sz="2400" b="1" dirty="0" err="1" smtClean="0"/>
              <a:t>Đòi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hỏi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viết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giải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thích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được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ở </a:t>
            </a:r>
            <a:r>
              <a:rPr lang="en-US" sz="2400" b="1" dirty="0" err="1" smtClean="0"/>
              <a:t>những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mặt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nào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+ Ca </a:t>
            </a:r>
            <a:r>
              <a:rPr lang="en-US" sz="2400" b="1" dirty="0" err="1" smtClean="0"/>
              <a:t>ngợi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ấy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+ </a:t>
            </a:r>
            <a:r>
              <a:rPr lang="en-US" sz="2400" b="1" dirty="0" err="1" smtClean="0"/>
              <a:t>Khuyên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mọi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theo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ấy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err="1" smtClean="0"/>
              <a:t>Đề</a:t>
            </a:r>
            <a:r>
              <a:rPr lang="en-US" b="1" u="sng" dirty="0" smtClean="0"/>
              <a:t> 10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Vấn</a:t>
            </a:r>
            <a:r>
              <a:rPr lang="en-US" b="1" dirty="0" smtClean="0"/>
              <a:t> </a:t>
            </a:r>
            <a:r>
              <a:rPr lang="en-US" b="1" dirty="0" err="1" smtClean="0"/>
              <a:t>đề</a:t>
            </a:r>
            <a:r>
              <a:rPr lang="en-US" b="1" dirty="0" smtClean="0"/>
              <a:t>: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xử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cuộc</a:t>
            </a:r>
            <a:r>
              <a:rPr lang="en-US" b="1" dirty="0" smtClean="0"/>
              <a:t> </a:t>
            </a:r>
            <a:r>
              <a:rPr lang="en-US" b="1" dirty="0" err="1" smtClean="0"/>
              <a:t>sống</a:t>
            </a:r>
            <a:r>
              <a:rPr lang="en-US" b="1" dirty="0" smtClean="0"/>
              <a:t> </a:t>
            </a:r>
            <a:r>
              <a:rPr lang="en-US" b="1" dirty="0" err="1" smtClean="0"/>
              <a:t>chứa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tục</a:t>
            </a:r>
            <a:r>
              <a:rPr lang="en-US" b="1" dirty="0" smtClean="0"/>
              <a:t> </a:t>
            </a:r>
            <a:r>
              <a:rPr lang="en-US" b="1" dirty="0" err="1" smtClean="0"/>
              <a:t>ngữ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Đòi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: </a:t>
            </a:r>
            <a:r>
              <a:rPr lang="en-US" b="1" dirty="0" err="1" smtClean="0"/>
              <a:t>tranh</a:t>
            </a:r>
            <a:r>
              <a:rPr lang="en-US" b="1" dirty="0" smtClean="0"/>
              <a:t> </a:t>
            </a:r>
            <a:r>
              <a:rPr lang="en-US" b="1" dirty="0" err="1" smtClean="0"/>
              <a:t>luận</a:t>
            </a:r>
            <a:r>
              <a:rPr lang="en-US" b="1" dirty="0" smtClean="0"/>
              <a:t>,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bác</a:t>
            </a:r>
            <a:r>
              <a:rPr lang="en-US" b="1" dirty="0" smtClean="0"/>
              <a:t>, </a:t>
            </a:r>
            <a:r>
              <a:rPr lang="en-US" b="1" dirty="0" err="1" smtClean="0"/>
              <a:t>lật</a:t>
            </a:r>
            <a:r>
              <a:rPr lang="en-US" b="1" dirty="0" smtClean="0"/>
              <a:t> </a:t>
            </a:r>
            <a:r>
              <a:rPr lang="en-US" b="1" dirty="0" err="1" smtClean="0"/>
              <a:t>ngược</a:t>
            </a:r>
            <a:r>
              <a:rPr lang="en-US" b="1" dirty="0" smtClean="0"/>
              <a:t> </a:t>
            </a:r>
            <a:r>
              <a:rPr lang="en-US" b="1" dirty="0" err="1" smtClean="0"/>
              <a:t>vấn</a:t>
            </a:r>
            <a:r>
              <a:rPr lang="en-US" b="1" dirty="0" smtClean="0"/>
              <a:t> </a:t>
            </a:r>
            <a:r>
              <a:rPr lang="en-US" b="1" dirty="0" err="1" smtClean="0"/>
              <a:t>đề</a:t>
            </a:r>
            <a:r>
              <a:rPr lang="en-US" b="1" dirty="0" smtClean="0"/>
              <a:t>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xử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hóa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 </a:t>
            </a:r>
            <a:r>
              <a:rPr lang="en-US" b="1" dirty="0" err="1" smtClean="0"/>
              <a:t>thượng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i="1" dirty="0" smtClean="0"/>
              <a:t>* </a:t>
            </a:r>
            <a:r>
              <a:rPr lang="en-US" b="1" i="1" u="sng" dirty="0" err="1" smtClean="0"/>
              <a:t>Tính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chất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r>
              <a:rPr lang="en-US" b="1" dirty="0" err="1" smtClean="0"/>
              <a:t>lời</a:t>
            </a:r>
            <a:r>
              <a:rPr lang="en-US" b="1" dirty="0" smtClean="0"/>
              <a:t> </a:t>
            </a:r>
            <a:r>
              <a:rPr lang="en-US" b="1" dirty="0" err="1" smtClean="0"/>
              <a:t>khuyên</a:t>
            </a:r>
            <a:r>
              <a:rPr lang="en-US" b="1" dirty="0" smtClean="0"/>
              <a:t> </a:t>
            </a:r>
            <a:r>
              <a:rPr lang="en-US" b="1" dirty="0" err="1" smtClean="0"/>
              <a:t>nhủ</a:t>
            </a:r>
            <a:r>
              <a:rPr lang="en-US" b="1" dirty="0" smtClean="0"/>
              <a:t>,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, </a:t>
            </a:r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, ca </a:t>
            </a:r>
            <a:r>
              <a:rPr lang="en-US" b="1" dirty="0" err="1" smtClean="0"/>
              <a:t>ngợi</a:t>
            </a:r>
            <a:r>
              <a:rPr lang="en-US" b="1" dirty="0" smtClean="0"/>
              <a:t>, </a:t>
            </a:r>
            <a:r>
              <a:rPr lang="en-US" b="1" dirty="0" err="1" smtClean="0"/>
              <a:t>suy</a:t>
            </a:r>
            <a:r>
              <a:rPr lang="en-US" b="1" dirty="0" smtClean="0"/>
              <a:t> </a:t>
            </a:r>
            <a:r>
              <a:rPr lang="en-US" b="1" dirty="0" err="1" smtClean="0"/>
              <a:t>nghĩ</a:t>
            </a:r>
            <a:r>
              <a:rPr lang="en-US" b="1" dirty="0" smtClean="0"/>
              <a:t>, </a:t>
            </a:r>
            <a:r>
              <a:rPr lang="en-US" b="1" dirty="0" err="1" smtClean="0"/>
              <a:t>bàn</a:t>
            </a:r>
            <a:r>
              <a:rPr lang="en-US" b="1" dirty="0" smtClean="0"/>
              <a:t> </a:t>
            </a:r>
            <a:r>
              <a:rPr lang="en-US" b="1" dirty="0" err="1" smtClean="0"/>
              <a:t>luận</a:t>
            </a:r>
            <a:r>
              <a:rPr lang="en-US" b="1" dirty="0" smtClean="0"/>
              <a:t>, </a:t>
            </a:r>
            <a:r>
              <a:rPr lang="en-US" b="1" dirty="0" err="1" smtClean="0"/>
              <a:t>tranh</a:t>
            </a:r>
            <a:r>
              <a:rPr lang="en-US" b="1" dirty="0" smtClean="0"/>
              <a:t> </a:t>
            </a:r>
            <a:r>
              <a:rPr lang="en-US" b="1" dirty="0" err="1" smtClean="0"/>
              <a:t>luận</a:t>
            </a:r>
            <a:r>
              <a:rPr lang="en-US" b="1" dirty="0" smtClean="0"/>
              <a:t>,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bác</a:t>
            </a:r>
            <a:r>
              <a:rPr lang="en-US" b="1" dirty="0" smtClean="0"/>
              <a:t>…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Có</a:t>
            </a:r>
            <a:r>
              <a:rPr lang="en-US" b="1" dirty="0" smtClean="0"/>
              <a:t> ý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, </a:t>
            </a:r>
            <a:r>
              <a:rPr lang="en-US" b="1" dirty="0" err="1" smtClean="0"/>
              <a:t>chuẩn</a:t>
            </a:r>
            <a:r>
              <a:rPr lang="en-US" b="1" dirty="0" smtClean="0"/>
              <a:t> </a:t>
            </a:r>
            <a:r>
              <a:rPr lang="en-US" b="1" dirty="0" err="1" smtClean="0"/>
              <a:t>bị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, </a:t>
            </a:r>
            <a:r>
              <a:rPr lang="en-US" b="1" dirty="0" err="1" smtClean="0"/>
              <a:t>giọng</a:t>
            </a:r>
            <a:r>
              <a:rPr lang="en-US" b="1" dirty="0" smtClean="0"/>
              <a:t> </a:t>
            </a:r>
            <a:r>
              <a:rPr lang="en-US" b="1" dirty="0" err="1" smtClean="0"/>
              <a:t>điệu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2200" b="1" i="1" dirty="0" smtClean="0">
                <a:solidFill>
                  <a:srgbClr val="FF0000"/>
                </a:solidFill>
              </a:rPr>
              <a:t> 80:Tập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2200" b="1" i="1" dirty="0" smtClean="0">
                <a:solidFill>
                  <a:srgbClr val="FF0000"/>
                </a:solidFill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VIỆC LẬP Ý CHO BÀI VĂN NGHỊ LUẬN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876799" y="5257800"/>
            <a:ext cx="4270375" cy="159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>
                <a:latin typeface="Tahoma" pitchFamily="34" charset="0"/>
              </a:rPr>
              <a:t>   * </a:t>
            </a:r>
            <a:r>
              <a:rPr lang="en-US" dirty="0" err="1" smtClean="0">
                <a:latin typeface="Tahoma" pitchFamily="34" charset="0"/>
              </a:rPr>
              <a:t>Kết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luận</a:t>
            </a:r>
            <a:r>
              <a:rPr lang="en-US" dirty="0" smtClean="0">
                <a:latin typeface="Tahoma" pitchFamily="34" charset="0"/>
              </a:rPr>
              <a:t> 1: </a:t>
            </a:r>
            <a:r>
              <a:rPr lang="en-US" dirty="0" err="1" smtClean="0">
                <a:latin typeface="Tahoma" pitchFamily="34" charset="0"/>
              </a:rPr>
              <a:t>Đề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văn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nghị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luận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bao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giờ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cũng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nêu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ra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một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vấn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đề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để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bàn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bạc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vàđòi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hỏi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người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viết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bày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tỏ</a:t>
            </a:r>
            <a:r>
              <a:rPr lang="en-US" dirty="0" smtClean="0">
                <a:latin typeface="Tahoma" pitchFamily="34" charset="0"/>
              </a:rPr>
              <a:t> ý </a:t>
            </a:r>
            <a:r>
              <a:rPr lang="en-US" dirty="0" err="1" smtClean="0">
                <a:latin typeface="Tahoma" pitchFamily="34" charset="0"/>
              </a:rPr>
              <a:t>kiến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của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mình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đối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với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vấn</a:t>
            </a:r>
            <a:r>
              <a:rPr lang="en-US" dirty="0" smtClean="0"/>
              <a:t> 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đề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đó.Tính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chất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của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đề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như</a:t>
            </a:r>
            <a:r>
              <a:rPr lang="en-US" dirty="0" smtClean="0">
                <a:latin typeface="Tahoma" pitchFamily="34" charset="0"/>
              </a:rPr>
              <a:t>: ca  </a:t>
            </a:r>
            <a:r>
              <a:rPr lang="en-US" dirty="0" err="1" smtClean="0">
                <a:latin typeface="Tahoma" pitchFamily="34" charset="0"/>
              </a:rPr>
              <a:t>ngợi,phân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tích,khuyên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nhủ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phản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bác</a:t>
            </a:r>
            <a:r>
              <a:rPr lang="en-US" dirty="0" smtClean="0">
                <a:latin typeface="Tahoma" pitchFamily="34" charset="0"/>
              </a:rPr>
              <a:t>…</a:t>
            </a:r>
            <a:r>
              <a:rPr lang="en-US" dirty="0" err="1" smtClean="0">
                <a:latin typeface="Tahoma" pitchFamily="34" charset="0"/>
              </a:rPr>
              <a:t>đòi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hỏi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bài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làm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phải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vận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dụngcác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phương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pháp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phù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hợp</a:t>
            </a:r>
            <a:r>
              <a:rPr lang="en-US" dirty="0" smtClean="0">
                <a:latin typeface="Tahoma" pitchFamily="34" charset="0"/>
              </a:rPr>
              <a:t>.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716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31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3100" b="1" i="1" dirty="0" smtClean="0">
                <a:solidFill>
                  <a:srgbClr val="FF0000"/>
                </a:solidFill>
              </a:rPr>
              <a:t> 80:Tập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3100" b="1" i="1" dirty="0" smtClean="0">
                <a:solidFill>
                  <a:srgbClr val="FF0000"/>
                </a:solidFill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3100" b="1" dirty="0" smtClean="0">
                <a:solidFill>
                  <a:srgbClr val="FF0000"/>
                </a:solidFill>
              </a:rPr>
              <a:t>:</a:t>
            </a:r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VIỆC LẬP Ý CHO BÀI VĂN NGHỊ LUẬN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pic>
        <p:nvPicPr>
          <p:cNvPr id="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419599" y="4419600"/>
            <a:ext cx="4727575" cy="2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2. </a:t>
            </a:r>
            <a:r>
              <a:rPr lang="en-US" b="1" i="1" u="sng" dirty="0" err="1" smtClean="0">
                <a:solidFill>
                  <a:srgbClr val="FF0000"/>
                </a:solidFill>
              </a:rPr>
              <a:t>Tìm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hiểu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đề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văn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nghị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luận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a. </a:t>
            </a:r>
            <a:r>
              <a:rPr lang="en-US" sz="2000" b="1" u="sng" dirty="0" err="1" smtClean="0"/>
              <a:t>Tìm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hiểu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đề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bài</a:t>
            </a:r>
            <a:r>
              <a:rPr lang="en-US" sz="2000" b="1" dirty="0" smtClean="0"/>
              <a:t>: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Chớ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nên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tự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phụ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sz="2000" b="1" dirty="0" smtClean="0"/>
              <a:t>- </a:t>
            </a:r>
            <a:r>
              <a:rPr lang="en-US" sz="2000" b="1" i="1" dirty="0" err="1" smtClean="0"/>
              <a:t>Vấn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đề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nêu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lên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một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xấu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khuyên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tránh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xấu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đó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tượng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và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phạm</a:t>
            </a:r>
            <a:r>
              <a:rPr lang="en-US" sz="2000" b="1" i="1" dirty="0" smtClean="0">
                <a:solidFill>
                  <a:srgbClr val="FF0000"/>
                </a:solidFill>
              </a:rPr>
              <a:t> vi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nghị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i="1" dirty="0" smtClean="0">
                <a:solidFill>
                  <a:srgbClr val="FF0000"/>
                </a:solidFill>
              </a:rPr>
              <a:t>: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/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Phân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tích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những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biểu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Tác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hại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Khuyên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mọi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không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nên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Khuynh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hướng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tư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tưởng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của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err="1" smtClean="0"/>
              <a:t>phủ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định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 </a:t>
            </a:r>
          </a:p>
          <a:p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- </a:t>
            </a:r>
            <a:r>
              <a:rPr lang="en-US" b="1" i="1" dirty="0" err="1" smtClean="0"/>
              <a:t>Đề</a:t>
            </a:r>
            <a:r>
              <a:rPr lang="en-US" b="1" i="1" dirty="0" smtClean="0"/>
              <a:t> </a:t>
            </a:r>
            <a:r>
              <a:rPr lang="en-US" b="1" i="1" dirty="0" err="1" smtClean="0"/>
              <a:t>đòi</a:t>
            </a:r>
            <a:r>
              <a:rPr lang="en-US" b="1" i="1" dirty="0" smtClean="0"/>
              <a:t> </a:t>
            </a:r>
            <a:r>
              <a:rPr lang="en-US" b="1" i="1" dirty="0" err="1" smtClean="0"/>
              <a:t>hỏi</a:t>
            </a:r>
            <a:r>
              <a:rPr lang="en-US" b="1" i="1" dirty="0" smtClean="0"/>
              <a:t> </a:t>
            </a:r>
            <a:r>
              <a:rPr lang="en-US" b="1" i="1" dirty="0" err="1" smtClean="0"/>
              <a:t>người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viết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phải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rõ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hại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phê</a:t>
            </a:r>
            <a:r>
              <a:rPr lang="en-US" b="1" dirty="0" smtClean="0"/>
              <a:t> </a:t>
            </a:r>
            <a:r>
              <a:rPr lang="en-US" b="1" dirty="0" err="1" smtClean="0"/>
              <a:t>phán</a:t>
            </a:r>
            <a:r>
              <a:rPr lang="en-US" b="1" dirty="0" smtClean="0"/>
              <a:t> </a:t>
            </a:r>
            <a:r>
              <a:rPr lang="en-US" b="1" dirty="0" err="1" smtClean="0"/>
              <a:t>thói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Khẳng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khiêm</a:t>
            </a:r>
            <a:r>
              <a:rPr lang="en-US" b="1" dirty="0" smtClean="0"/>
              <a:t> </a:t>
            </a:r>
            <a:r>
              <a:rPr lang="en-US" b="1" dirty="0" err="1" smtClean="0"/>
              <a:t>tốn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r>
              <a:rPr lang="en-US" b="1" i="1" dirty="0" smtClean="0"/>
              <a:t> </a:t>
            </a:r>
            <a:r>
              <a:rPr lang="en-US" b="1" i="1" dirty="0" smtClean="0">
                <a:solidFill>
                  <a:srgbClr val="FF0000"/>
                </a:solidFill>
              </a:rPr>
              <a:t>*</a:t>
            </a:r>
            <a:r>
              <a:rPr lang="en-US" b="1" i="1" dirty="0" err="1" smtClean="0">
                <a:solidFill>
                  <a:srgbClr val="FF0000"/>
                </a:solidFill>
              </a:rPr>
              <a:t>Muốn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làm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bài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tốt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phải</a:t>
            </a:r>
            <a:r>
              <a:rPr lang="en-US" b="1" dirty="0" smtClean="0"/>
              <a:t> </a:t>
            </a:r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đúng</a:t>
            </a:r>
            <a:r>
              <a:rPr lang="en-US" b="1" dirty="0" smtClean="0"/>
              <a:t> </a:t>
            </a:r>
            <a:r>
              <a:rPr lang="en-US" b="1" dirty="0" err="1" smtClean="0"/>
              <a:t>vấn</a:t>
            </a:r>
            <a:r>
              <a:rPr lang="en-US" b="1" dirty="0" smtClean="0"/>
              <a:t> </a:t>
            </a:r>
            <a:r>
              <a:rPr lang="en-US" b="1" dirty="0" err="1" smtClean="0"/>
              <a:t>đề</a:t>
            </a:r>
            <a:r>
              <a:rPr lang="en-US" b="1" dirty="0" smtClean="0"/>
              <a:t>, </a:t>
            </a:r>
            <a:r>
              <a:rPr lang="en-US" b="1" dirty="0" err="1" smtClean="0"/>
              <a:t>phạm</a:t>
            </a:r>
            <a:r>
              <a:rPr lang="en-US" b="1" dirty="0" smtClean="0"/>
              <a:t> vi,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nghị</a:t>
            </a:r>
            <a:r>
              <a:rPr lang="en-US" b="1" dirty="0" smtClean="0"/>
              <a:t> </a:t>
            </a:r>
            <a:r>
              <a:rPr lang="en-US" b="1" dirty="0" err="1" smtClean="0"/>
              <a:t>luận</a:t>
            </a:r>
            <a:r>
              <a:rPr lang="en-US" b="1" dirty="0" smtClean="0"/>
              <a:t>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khỏi</a:t>
            </a:r>
            <a:r>
              <a:rPr lang="en-US" b="1" dirty="0" smtClean="0"/>
              <a:t> </a:t>
            </a:r>
            <a:r>
              <a:rPr lang="en-US" b="1" dirty="0" err="1" smtClean="0"/>
              <a:t>bị</a:t>
            </a:r>
            <a:r>
              <a:rPr lang="en-US" b="1" dirty="0" smtClean="0"/>
              <a:t> </a:t>
            </a:r>
            <a:r>
              <a:rPr lang="en-US" b="1" dirty="0" err="1" smtClean="0"/>
              <a:t>sai</a:t>
            </a:r>
            <a:r>
              <a:rPr lang="en-US" b="1" dirty="0" smtClean="0"/>
              <a:t> </a:t>
            </a:r>
            <a:r>
              <a:rPr lang="en-US" b="1" dirty="0" err="1" smtClean="0"/>
              <a:t>lệch</a:t>
            </a:r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pic>
        <p:nvPicPr>
          <p:cNvPr id="7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953000" y="5754687"/>
            <a:ext cx="41941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992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Tahoma" pitchFamily="34" charset="0"/>
            </a:endParaRPr>
          </a:p>
          <a:p>
            <a:pPr>
              <a:buNone/>
            </a:pPr>
            <a:r>
              <a:rPr lang="en-US" dirty="0" smtClean="0">
                <a:latin typeface="Tahoma" pitchFamily="34" charset="0"/>
              </a:rPr>
              <a:t>*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</a:rPr>
              <a:t>Kết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</a:rPr>
              <a:t>luận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</a:rPr>
              <a:t> 2: </a:t>
            </a:r>
            <a:r>
              <a:rPr lang="en-US" dirty="0" err="1" smtClean="0">
                <a:latin typeface="Tahoma" pitchFamily="34" charset="0"/>
              </a:rPr>
              <a:t>Yêu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cầu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của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việc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tìm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hiểu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đề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là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xác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định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đúng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vấn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đề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phạm</a:t>
            </a:r>
            <a:r>
              <a:rPr lang="en-US" dirty="0" smtClean="0">
                <a:latin typeface="Tahoma" pitchFamily="34" charset="0"/>
              </a:rPr>
              <a:t> vi, </a:t>
            </a:r>
            <a:r>
              <a:rPr lang="en-US" dirty="0" err="1" smtClean="0">
                <a:latin typeface="Tahoma" pitchFamily="34" charset="0"/>
              </a:rPr>
              <a:t>tính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chất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của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bài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nghị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luận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để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làm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bài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cho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khỏi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sai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lệch</a:t>
            </a:r>
            <a:r>
              <a:rPr lang="en-US" dirty="0" smtClean="0">
                <a:latin typeface="Tahoma" pitchFamily="34" charset="0"/>
              </a:rPr>
              <a:t> .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36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3600" b="1" i="1" dirty="0" smtClean="0">
                <a:solidFill>
                  <a:srgbClr val="FF0000"/>
                </a:solidFill>
              </a:rPr>
              <a:t> 80:Tập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VIỆC LẬP Ý CHO BÀI VĂN NGHỊ LUẬN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581399" y="4191000"/>
            <a:ext cx="5565775" cy="266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II. </a:t>
            </a:r>
            <a:r>
              <a:rPr lang="en-US" b="1" u="sng" dirty="0" err="1" smtClean="0">
                <a:solidFill>
                  <a:srgbClr val="FF0000"/>
                </a:solidFill>
              </a:rPr>
              <a:t>Lập</a:t>
            </a:r>
            <a:r>
              <a:rPr lang="en-US" b="1" u="sng" dirty="0" smtClean="0">
                <a:solidFill>
                  <a:srgbClr val="FF0000"/>
                </a:solidFill>
              </a:rPr>
              <a:t> ý </a:t>
            </a:r>
            <a:r>
              <a:rPr lang="en-US" b="1" u="sng" dirty="0" err="1" smtClean="0">
                <a:solidFill>
                  <a:srgbClr val="FF0000"/>
                </a:solidFill>
              </a:rPr>
              <a:t>cho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bài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văn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nghị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luận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*</a:t>
            </a:r>
            <a:r>
              <a:rPr lang="en-US" sz="4000" u="sng" dirty="0" err="1" smtClean="0"/>
              <a:t>Đề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bài</a:t>
            </a:r>
            <a:r>
              <a:rPr lang="en-US" sz="4000" dirty="0" smtClean="0"/>
              <a:t>: </a:t>
            </a:r>
            <a:r>
              <a:rPr lang="en-US" sz="4000" b="1" dirty="0" err="1" smtClean="0">
                <a:solidFill>
                  <a:srgbClr val="FF0000"/>
                </a:solidFill>
              </a:rPr>
              <a:t>Chớ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nên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phụ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1. </a:t>
            </a:r>
            <a:r>
              <a:rPr lang="en-US" b="1" i="1" u="sng" dirty="0" err="1" smtClean="0">
                <a:solidFill>
                  <a:srgbClr val="FF0000"/>
                </a:solidFill>
              </a:rPr>
              <a:t>Xác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lập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luận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điểm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i="1" dirty="0" err="1" smtClean="0">
                <a:solidFill>
                  <a:srgbClr val="FF0000"/>
                </a:solidFill>
              </a:rPr>
              <a:t>Luận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điểm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/>
              <a:t>Chớ</a:t>
            </a:r>
            <a:r>
              <a:rPr lang="en-US" b="1" dirty="0" smtClean="0"/>
              <a:t> </a:t>
            </a:r>
            <a:r>
              <a:rPr lang="en-US" b="1" dirty="0" err="1" smtClean="0"/>
              <a:t>nên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- Ý </a:t>
            </a:r>
            <a:r>
              <a:rPr lang="en-US" b="1" dirty="0" err="1" smtClean="0"/>
              <a:t>kiến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r>
              <a:rPr lang="en-US" b="1" dirty="0" smtClean="0"/>
              <a:t> </a:t>
            </a:r>
            <a:r>
              <a:rPr lang="en-US" b="1" dirty="0" err="1" smtClean="0"/>
              <a:t>tưởng</a:t>
            </a:r>
            <a:r>
              <a:rPr lang="en-US" b="1" dirty="0" smtClean="0"/>
              <a:t>,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thói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ý </a:t>
            </a:r>
            <a:r>
              <a:rPr lang="en-US" b="1" dirty="0" err="1" smtClean="0"/>
              <a:t>kiến</a:t>
            </a:r>
            <a:r>
              <a:rPr lang="en-US" b="1" dirty="0" smtClean="0"/>
              <a:t> </a:t>
            </a:r>
            <a:r>
              <a:rPr lang="en-US" b="1" dirty="0" err="1" smtClean="0"/>
              <a:t>đúng</a:t>
            </a:r>
            <a:r>
              <a:rPr lang="en-US" b="1" dirty="0" smtClean="0"/>
              <a:t> -&gt; </a:t>
            </a:r>
            <a:r>
              <a:rPr lang="en-US" b="1" dirty="0" err="1" smtClean="0"/>
              <a:t>tán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i="1" dirty="0" err="1" smtClean="0">
                <a:solidFill>
                  <a:srgbClr val="FF0000"/>
                </a:solidFill>
              </a:rPr>
              <a:t>Luận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điểm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phụ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 </a:t>
            </a:r>
            <a:r>
              <a:rPr lang="en-US" b="1" dirty="0" err="1" smtClean="0"/>
              <a:t>khiến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thân</a:t>
            </a:r>
            <a:r>
              <a:rPr lang="en-US" b="1" dirty="0" smtClean="0"/>
              <a:t> con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biết</a:t>
            </a:r>
            <a:r>
              <a:rPr lang="en-US" b="1" dirty="0" smtClean="0"/>
              <a:t> </a:t>
            </a:r>
            <a:r>
              <a:rPr lang="en-US" b="1" dirty="0" err="1" smtClean="0"/>
              <a:t>mình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 </a:t>
            </a:r>
            <a:r>
              <a:rPr lang="en-US" b="1" dirty="0" err="1" smtClean="0"/>
              <a:t>luôn</a:t>
            </a:r>
            <a:r>
              <a:rPr lang="en-US" b="1" dirty="0" smtClean="0"/>
              <a:t> </a:t>
            </a:r>
            <a:r>
              <a:rPr lang="en-US" b="1" dirty="0" err="1" smtClean="0"/>
              <a:t>đi</a:t>
            </a:r>
            <a:r>
              <a:rPr lang="en-US" b="1" dirty="0" smtClean="0"/>
              <a:t> </a:t>
            </a:r>
            <a:r>
              <a:rPr lang="en-US" b="1" dirty="0" err="1" smtClean="0"/>
              <a:t>liền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coi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, </a:t>
            </a:r>
            <a:r>
              <a:rPr lang="en-US" b="1" dirty="0" err="1" smtClean="0"/>
              <a:t>khinh</a:t>
            </a:r>
            <a:r>
              <a:rPr lang="en-US" b="1" dirty="0" smtClean="0"/>
              <a:t> </a:t>
            </a:r>
            <a:r>
              <a:rPr lang="en-US" b="1" dirty="0" err="1" smtClean="0"/>
              <a:t>bỉ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+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 </a:t>
            </a:r>
            <a:r>
              <a:rPr lang="en-US" b="1" dirty="0" err="1" smtClean="0"/>
              <a:t>khiến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than </a:t>
            </a:r>
            <a:r>
              <a:rPr lang="en-US" b="1" dirty="0" err="1" smtClean="0"/>
              <a:t>bị</a:t>
            </a:r>
            <a:r>
              <a:rPr lang="en-US" b="1" dirty="0" smtClean="0"/>
              <a:t> </a:t>
            </a:r>
            <a:r>
              <a:rPr lang="en-US" b="1" dirty="0" err="1" smtClean="0"/>
              <a:t>mọi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chê</a:t>
            </a:r>
            <a:r>
              <a:rPr lang="en-US" b="1" dirty="0" smtClean="0"/>
              <a:t> </a:t>
            </a:r>
            <a:r>
              <a:rPr lang="en-US" b="1" dirty="0" err="1" smtClean="0"/>
              <a:t>trách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xa</a:t>
            </a:r>
            <a:r>
              <a:rPr lang="en-US" b="1" dirty="0" smtClean="0"/>
              <a:t> </a:t>
            </a:r>
            <a:r>
              <a:rPr lang="en-US" b="1" dirty="0" err="1" smtClean="0"/>
              <a:t>lánh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486400" y="5754687"/>
            <a:ext cx="36607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2. </a:t>
            </a:r>
            <a:r>
              <a:rPr lang="en-US" b="1" i="1" u="sng" dirty="0" err="1" smtClean="0">
                <a:solidFill>
                  <a:srgbClr val="FF0000"/>
                </a:solidFill>
              </a:rPr>
              <a:t>Tìm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luận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cứ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56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Tự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phụ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gì</a:t>
            </a:r>
            <a:r>
              <a:rPr lang="en-US" sz="2000" b="1" i="1" dirty="0" smtClean="0">
                <a:solidFill>
                  <a:srgbClr val="FF0000"/>
                </a:solidFill>
              </a:rPr>
              <a:t>?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/>
              <a:t>-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bệnh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mình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coi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thường</a:t>
            </a:r>
            <a:r>
              <a:rPr lang="en-US" sz="2000" b="1" dirty="0" smtClean="0"/>
              <a:t> ý </a:t>
            </a:r>
            <a:r>
              <a:rPr lang="en-US" sz="2000" b="1" dirty="0" err="1" smtClean="0"/>
              <a:t>kiến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khác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dirty="0" err="1" smtClean="0">
                <a:solidFill>
                  <a:srgbClr val="FF0000"/>
                </a:solidFill>
              </a:rPr>
              <a:t>Vì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sao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khuyên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chớ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nên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tự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phụ</a:t>
            </a:r>
            <a:r>
              <a:rPr lang="en-US" sz="2000" b="1" dirty="0" smtClean="0">
                <a:solidFill>
                  <a:srgbClr val="FF0000"/>
                </a:solidFill>
              </a:rPr>
              <a:t>? </a:t>
            </a:r>
          </a:p>
          <a:p>
            <a:pPr>
              <a:buNone/>
            </a:pPr>
            <a:r>
              <a:rPr lang="en-US" sz="2000" b="1" dirty="0" smtClean="0"/>
              <a:t>-</a:t>
            </a:r>
            <a:r>
              <a:rPr lang="en-US" sz="2000" b="1" dirty="0" err="1" smtClean="0"/>
              <a:t>Để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bản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thân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tiến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bộ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cần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tránh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bệnh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tiếp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thu</a:t>
            </a:r>
            <a:r>
              <a:rPr lang="en-US" sz="2000" b="1" dirty="0" smtClean="0"/>
              <a:t> ý </a:t>
            </a:r>
            <a:r>
              <a:rPr lang="en-US" sz="2000" b="1" dirty="0" err="1" smtClean="0"/>
              <a:t>kiến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khác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làm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mình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ngày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càng</a:t>
            </a:r>
            <a:r>
              <a:rPr lang="en-US" sz="2000" b="1" dirty="0" smtClean="0"/>
              <a:t> co </a:t>
            </a:r>
            <a:r>
              <a:rPr lang="en-US" sz="2000" b="1" dirty="0" err="1" smtClean="0"/>
              <a:t>mình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lại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không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tiến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được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Tự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phụ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có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hại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như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thế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2000" b="1" i="1" dirty="0" smtClean="0">
                <a:solidFill>
                  <a:srgbClr val="FF0000"/>
                </a:solidFill>
              </a:rPr>
              <a:t>?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Đối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mọi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thói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làm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chịu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vì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họ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thấy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mình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thường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Đối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bản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thân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thói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không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được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mọi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tôn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trọng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- </a:t>
            </a:r>
            <a:r>
              <a:rPr lang="en-US" sz="1800" b="1" dirty="0" err="1" smtClean="0"/>
              <a:t>Nếu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ở </a:t>
            </a:r>
            <a:r>
              <a:rPr lang="en-US" sz="1800" b="1" dirty="0" err="1" smtClean="0"/>
              <a:t>cương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vị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lãnh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đạo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có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thói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tự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phụ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thì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sẽ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không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phục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được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quần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chúng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/>
              <a:t>-</a:t>
            </a:r>
            <a:r>
              <a:rPr lang="en-US" sz="1800" b="1" dirty="0" err="1" smtClean="0"/>
              <a:t>Nếu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bình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thường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thì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đó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bị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mọi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lánh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ít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bạn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bè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Tự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phụ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có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hại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cho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1800" b="1" dirty="0" smtClean="0"/>
              <a:t>+ </a:t>
            </a:r>
            <a:r>
              <a:rPr lang="en-US" sz="1800" b="1" dirty="0" err="1" smtClean="0"/>
              <a:t>Chính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nhân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tự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phụ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/>
              <a:t>+ </a:t>
            </a:r>
            <a:r>
              <a:rPr lang="en-US" sz="1800" b="1" dirty="0" err="1" smtClean="0"/>
              <a:t>Những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có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quan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với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nhân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ấy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Chọn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dẫn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chứng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1800" b="1" dirty="0" smtClean="0"/>
              <a:t>+ </a:t>
            </a:r>
            <a:r>
              <a:rPr lang="en-US" sz="1800" b="1" dirty="0" err="1" smtClean="0"/>
              <a:t>Từ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thực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tế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cuộc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sống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quanh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mình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/>
              <a:t>+ </a:t>
            </a:r>
            <a:r>
              <a:rPr lang="en-US" sz="1800" b="1" dirty="0" err="1" smtClean="0"/>
              <a:t>Từ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chính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bản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thân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mình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/>
              <a:t>+ </a:t>
            </a:r>
            <a:r>
              <a:rPr lang="en-US" sz="1800" b="1" dirty="0" err="1" smtClean="0"/>
              <a:t>Từ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sách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báo</a:t>
            </a:r>
            <a:r>
              <a:rPr lang="en-US" sz="1800" b="1" dirty="0" smtClean="0"/>
              <a:t>.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3.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Xây</a:t>
            </a:r>
            <a:r>
              <a:rPr lang="en-US" sz="2400" b="1" i="1" u="sng" dirty="0" smtClean="0">
                <a:solidFill>
                  <a:srgbClr val="FF000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dựng</a:t>
            </a:r>
            <a:r>
              <a:rPr lang="en-US" sz="2400" b="1" i="1" u="sng" dirty="0" smtClean="0">
                <a:solidFill>
                  <a:srgbClr val="FF000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lập</a:t>
            </a:r>
            <a:r>
              <a:rPr lang="en-US" sz="2400" b="1" i="1" u="sng" dirty="0" smtClean="0">
                <a:solidFill>
                  <a:srgbClr val="FF000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luận</a:t>
            </a:r>
            <a:r>
              <a:rPr lang="en-US" sz="2400" b="1" i="1" dirty="0" smtClean="0">
                <a:solidFill>
                  <a:srgbClr val="FF0000"/>
                </a:solidFill>
              </a:rPr>
              <a:t>: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dirty="0" smtClean="0"/>
              <a:t>- </a:t>
            </a:r>
            <a:r>
              <a:rPr lang="en-US" sz="1800" b="1" dirty="0" err="1" smtClean="0"/>
              <a:t>Dẫn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dắt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đọc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từ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việc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định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nghĩa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tự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phụ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gì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rồi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suy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tác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hại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của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nó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Ghi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nhớ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096000" y="5754687"/>
            <a:ext cx="30511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447800" y="3276600"/>
            <a:ext cx="609600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*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</a:rPr>
              <a:t>luận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 3</a:t>
            </a:r>
            <a:r>
              <a:rPr lang="en-US" sz="3200" dirty="0" smtClean="0">
                <a:latin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</a:rPr>
              <a:t>Lập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</a:rPr>
              <a:t>ý </a:t>
            </a:r>
            <a:r>
              <a:rPr lang="en-US" sz="3200" dirty="0" err="1">
                <a:latin typeface="Tahoma" pitchFamily="34" charset="0"/>
              </a:rPr>
              <a:t>cho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bài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văn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nghị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luận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là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xác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lập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luận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điểm,cụ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thể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hóa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luận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điểm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chính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thành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các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luận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điểm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phụ,tìm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luận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cứ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và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cách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lập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luận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cho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bài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văn</a:t>
            </a:r>
            <a:r>
              <a:rPr lang="en-US" sz="3200" dirty="0">
                <a:latin typeface="Tahoma" pitchFamily="34" charset="0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15240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Picture 10" descr="s_u_01_10186_01_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1827212" cy="217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s_u_01_10186_01_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"/>
            <a:ext cx="1752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s_u_01_10186_01_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04800"/>
            <a:ext cx="1828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s_u_01_10186_01_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04800"/>
            <a:ext cx="1981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4267200" cy="6629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III.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Luyện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000" b="1" i="1" u="sng" dirty="0" err="1" smtClean="0"/>
              <a:t>Đề</a:t>
            </a:r>
            <a:r>
              <a:rPr lang="en-US" sz="2000" b="1" i="1" u="sng" dirty="0" smtClean="0"/>
              <a:t> </a:t>
            </a:r>
            <a:r>
              <a:rPr lang="en-US" sz="2000" b="1" i="1" u="sng" dirty="0" err="1" smtClean="0"/>
              <a:t>bài</a:t>
            </a:r>
            <a:r>
              <a:rPr lang="en-US" sz="2000" b="1" i="1" dirty="0" smtClean="0"/>
              <a:t>: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Sách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người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bạn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lớn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của</a:t>
            </a:r>
            <a:r>
              <a:rPr lang="en-US" sz="2000" b="1" i="1" dirty="0" smtClean="0">
                <a:solidFill>
                  <a:srgbClr val="FF0000"/>
                </a:solidFill>
              </a:rPr>
              <a:t> con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người</a:t>
            </a:r>
            <a:r>
              <a:rPr lang="en-US" sz="2000" b="1" i="1" dirty="0" smtClean="0">
                <a:solidFill>
                  <a:srgbClr val="FF0000"/>
                </a:solidFill>
              </a:rPr>
              <a:t>.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/>
              <a:t>a. </a:t>
            </a:r>
            <a:r>
              <a:rPr lang="en-US" sz="2000" b="1" u="sng" dirty="0" err="1" smtClean="0"/>
              <a:t>Tìm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hiểu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đề</a:t>
            </a:r>
            <a:r>
              <a:rPr lang="en-US" sz="2000" b="1" dirty="0" smtClean="0"/>
              <a:t>: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Vấn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2000" b="1" i="1" dirty="0" smtClean="0">
                <a:solidFill>
                  <a:srgbClr val="FF0000"/>
                </a:solidFill>
              </a:rPr>
              <a:t> NL: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Lợi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ích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tượng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và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phạm</a:t>
            </a:r>
            <a:r>
              <a:rPr lang="en-US" sz="2000" b="1" i="1" dirty="0" smtClean="0">
                <a:solidFill>
                  <a:srgbClr val="FF0000"/>
                </a:solidFill>
              </a:rPr>
              <a:t> vi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nghị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i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Bàn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ích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thuyết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mọi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tạo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mình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thói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Khuynh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hướng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tư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tưởng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Khẳng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định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ích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đòi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hỏi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người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viết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phải</a:t>
            </a:r>
            <a:r>
              <a:rPr lang="en-US" sz="2000" b="1" i="1" dirty="0" smtClean="0">
                <a:solidFill>
                  <a:srgbClr val="FF0000"/>
                </a:solidFill>
              </a:rPr>
              <a:t>: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Giải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thích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được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gì</a:t>
            </a:r>
            <a:r>
              <a:rPr lang="en-US" sz="2000" b="1" dirty="0" smtClean="0"/>
              <a:t>?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Phân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tích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chứng</a:t>
            </a:r>
            <a:r>
              <a:rPr lang="en-US" sz="2000" b="1" dirty="0" smtClean="0">
                <a:solidFill>
                  <a:srgbClr val="FF0000"/>
                </a:solidFill>
              </a:rPr>
              <a:t> minh </a:t>
            </a:r>
            <a:r>
              <a:rPr lang="en-US" sz="2000" b="1" dirty="0" err="1" smtClean="0"/>
              <a:t>ích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Khẳng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định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dirty="0" err="1" smtClean="0"/>
              <a:t>Sách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lớn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con </a:t>
            </a:r>
            <a:r>
              <a:rPr lang="en-US" sz="2000" dirty="0" err="1" smtClean="0"/>
              <a:t>ngườ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+ </a:t>
            </a:r>
            <a:r>
              <a:rPr lang="en-US" sz="2000" b="1" dirty="0" err="1" smtClean="0">
                <a:solidFill>
                  <a:srgbClr val="FF0000"/>
                </a:solidFill>
              </a:rPr>
              <a:t>Nhắc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nhở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mọi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thái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đúng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sách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267200" cy="6400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b. </a:t>
            </a:r>
            <a:r>
              <a:rPr lang="en-US" sz="1800" b="1" u="sng" dirty="0" err="1" smtClean="0"/>
              <a:t>Lập</a:t>
            </a:r>
            <a:r>
              <a:rPr lang="en-US" sz="1800" b="1" u="sng" dirty="0" smtClean="0"/>
              <a:t> ý </a:t>
            </a:r>
            <a:r>
              <a:rPr lang="en-US" sz="1800" b="1" u="sng" dirty="0" err="1" smtClean="0"/>
              <a:t>cho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đề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bài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*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Xác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định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luận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điểm</a:t>
            </a:r>
            <a:r>
              <a:rPr lang="en-US" sz="1800" b="1" i="1" dirty="0" err="1" smtClean="0"/>
              <a:t>:</a:t>
            </a:r>
            <a:r>
              <a:rPr lang="en-US" sz="1800" b="1" dirty="0" err="1" smtClean="0"/>
              <a:t>Sách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bạn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lớn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của</a:t>
            </a:r>
            <a:r>
              <a:rPr lang="en-US" sz="1800" b="1" dirty="0" smtClean="0"/>
              <a:t> con </a:t>
            </a:r>
            <a:r>
              <a:rPr lang="en-US" sz="1800" b="1" dirty="0" err="1" smtClean="0"/>
              <a:t>người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*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Tìm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luận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cứ</a:t>
            </a:r>
            <a:r>
              <a:rPr lang="en-US" sz="1800" b="1" i="1" dirty="0" smtClean="0">
                <a:solidFill>
                  <a:srgbClr val="FF0000"/>
                </a:solidFill>
              </a:rPr>
              <a:t>: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b="1" dirty="0" smtClean="0"/>
              <a:t>-</a:t>
            </a:r>
            <a:r>
              <a:rPr lang="en-US" sz="1800" b="1" dirty="0" err="1" smtClean="0"/>
              <a:t>Sách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mở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trí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tuệ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giúp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khám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phá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những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điều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bí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ẩn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của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thế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giới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quanh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đưa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vào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tìm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hiểu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thế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giới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cực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lớn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thiên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thế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giới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cực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nhỏ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hạt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vật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chất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/>
              <a:t>-</a:t>
            </a:r>
            <a:r>
              <a:rPr lang="en-US" sz="1800" b="1" dirty="0" err="1" smtClean="0"/>
              <a:t>Sách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đưa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ngược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thời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về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với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những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biến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cố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lịch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sử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xưa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hướng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về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ngày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mai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smtClean="0"/>
              <a:t>-</a:t>
            </a:r>
            <a:r>
              <a:rPr lang="en-US" sz="1800" b="1" dirty="0" err="1" smtClean="0"/>
              <a:t>Sách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những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phút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giãn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thoải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mái</a:t>
            </a:r>
            <a:r>
              <a:rPr lang="en-US" sz="1800" b="1" dirty="0" smtClean="0"/>
              <a:t>.</a:t>
            </a:r>
          </a:p>
          <a:p>
            <a:pPr algn="ctr"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*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Xây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dựng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lập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luận</a:t>
            </a:r>
            <a:r>
              <a:rPr lang="en-US" sz="1800" b="1" i="1" dirty="0" smtClean="0"/>
              <a:t>: </a:t>
            </a:r>
            <a:r>
              <a:rPr lang="en-US" sz="1800" b="1" dirty="0" err="1" smtClean="0">
                <a:latin typeface="Times New Roman" pitchFamily="18" charset="0"/>
              </a:rPr>
              <a:t>Bắt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đầu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từ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việc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nêu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lên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lợi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ích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của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việc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đọc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sách</a:t>
            </a:r>
            <a:endParaRPr lang="en-US" sz="18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</a:rPr>
              <a:t>     </a:t>
            </a:r>
            <a:r>
              <a:rPr lang="en-US" sz="1800" b="1" dirty="0" err="1" smtClean="0">
                <a:latin typeface="Times New Roman" pitchFamily="18" charset="0"/>
              </a:rPr>
              <a:t>Đi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đếnkết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luận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khẳng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định</a:t>
            </a:r>
            <a:r>
              <a:rPr lang="en-US" sz="1800" b="1" dirty="0" smtClean="0">
                <a:latin typeface="Times New Roman" pitchFamily="18" charset="0"/>
              </a:rPr>
              <a:t> “</a:t>
            </a:r>
            <a:r>
              <a:rPr lang="en-US" sz="1800" b="1" dirty="0" err="1" smtClean="0">
                <a:latin typeface="Times New Roman" pitchFamily="18" charset="0"/>
              </a:rPr>
              <a:t>sách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là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người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bạn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lớn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của</a:t>
            </a:r>
            <a:r>
              <a:rPr lang="en-US" sz="1800" b="1" dirty="0" smtClean="0">
                <a:latin typeface="Times New Roman" pitchFamily="18" charset="0"/>
              </a:rPr>
              <a:t> con </a:t>
            </a:r>
            <a:r>
              <a:rPr lang="en-US" sz="1800" b="1" dirty="0" err="1" smtClean="0">
                <a:latin typeface="Times New Roman" pitchFamily="18" charset="0"/>
              </a:rPr>
              <a:t>người</a:t>
            </a:r>
            <a:r>
              <a:rPr lang="en-US" sz="1800" b="1" dirty="0" smtClean="0">
                <a:latin typeface="Times New Roman" pitchFamily="18" charset="0"/>
              </a:rPr>
              <a:t>” </a:t>
            </a:r>
            <a:r>
              <a:rPr lang="en-US" sz="1800" b="1" dirty="0" err="1" smtClean="0">
                <a:latin typeface="Times New Roman" pitchFamily="18" charset="0"/>
              </a:rPr>
              <a:t>và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nhắc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nhở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mọi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người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có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thói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quen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đọc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</a:rPr>
              <a:t>sách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</a:t>
            </a:r>
          </a:p>
          <a:p>
            <a:endParaRPr lang="en-US" sz="1800" b="1" dirty="0"/>
          </a:p>
        </p:txBody>
      </p:sp>
      <p:pic>
        <p:nvPicPr>
          <p:cNvPr id="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553200" y="5754687"/>
            <a:ext cx="25939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u="sng" dirty="0" err="1" smtClean="0"/>
              <a:t>Củng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cố</a:t>
            </a:r>
            <a:r>
              <a:rPr lang="en-US" b="1" u="sng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u="sng" dirty="0" err="1" smtClean="0"/>
              <a:t>Dặn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dò</a:t>
            </a:r>
            <a:r>
              <a:rPr lang="en-US" dirty="0" smtClean="0"/>
              <a:t>:-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r>
              <a:rPr lang="en-US" dirty="0" smtClean="0"/>
              <a:t>,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,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Bố</a:t>
            </a:r>
            <a:r>
              <a:rPr lang="en-US" i="1" dirty="0" smtClean="0"/>
              <a:t> </a:t>
            </a:r>
            <a:r>
              <a:rPr lang="en-US" i="1" dirty="0" err="1" smtClean="0"/>
              <a:t>cục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phương</a:t>
            </a:r>
            <a:r>
              <a:rPr lang="en-US" i="1" dirty="0" smtClean="0"/>
              <a:t> </a:t>
            </a:r>
            <a:r>
              <a:rPr lang="en-US" i="1" dirty="0" err="1" smtClean="0"/>
              <a:t>pháp</a:t>
            </a:r>
            <a:r>
              <a:rPr lang="en-US" i="1" dirty="0" smtClean="0"/>
              <a:t> </a:t>
            </a:r>
            <a:r>
              <a:rPr lang="en-US" i="1" dirty="0" err="1" smtClean="0"/>
              <a:t>lập</a:t>
            </a:r>
            <a:r>
              <a:rPr lang="en-US" i="1" dirty="0" smtClean="0"/>
              <a:t> </a:t>
            </a:r>
            <a:r>
              <a:rPr lang="en-US" i="1" dirty="0" err="1" smtClean="0"/>
              <a:t>luận</a:t>
            </a:r>
            <a:r>
              <a:rPr lang="en-US" i="1" dirty="0" smtClean="0"/>
              <a:t> 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bài</a:t>
            </a:r>
            <a:r>
              <a:rPr lang="en-US" i="1" dirty="0" smtClean="0"/>
              <a:t> </a:t>
            </a:r>
            <a:r>
              <a:rPr lang="en-US" i="1" dirty="0" err="1" smtClean="0"/>
              <a:t>văn</a:t>
            </a:r>
            <a:r>
              <a:rPr lang="en-US" i="1" dirty="0" smtClean="0"/>
              <a:t> </a:t>
            </a:r>
            <a:r>
              <a:rPr lang="en-US" i="1" dirty="0" err="1" smtClean="0"/>
              <a:t>nghị</a:t>
            </a:r>
            <a:r>
              <a:rPr lang="en-US" i="1" dirty="0" smtClean="0"/>
              <a:t> </a:t>
            </a:r>
            <a:r>
              <a:rPr lang="en-US" i="1" dirty="0" err="1" smtClean="0"/>
              <a:t>luận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/>
              <a:t>Đề</a:t>
            </a:r>
            <a:r>
              <a:rPr lang="en-US" dirty="0" smtClean="0"/>
              <a:t>: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7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2700" b="1" i="1" dirty="0" smtClean="0">
                <a:solidFill>
                  <a:srgbClr val="FF0000"/>
                </a:solidFill>
              </a:rPr>
              <a:t> 80:Tập </a:t>
            </a:r>
            <a:r>
              <a:rPr lang="en-US" sz="27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2700" b="1" i="1" dirty="0" smtClean="0">
                <a:solidFill>
                  <a:srgbClr val="FF0000"/>
                </a:solidFill>
              </a:rPr>
              <a:t> </a:t>
            </a:r>
            <a:r>
              <a:rPr lang="en-US" sz="27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2700" b="1" dirty="0" smtClean="0">
                <a:solidFill>
                  <a:srgbClr val="FF0000"/>
                </a:solidFill>
              </a:rPr>
              <a:t>: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VIỆC LẬP Ý CHO BÀI VĂN NGHỊ LUẬN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590798" y="3581399"/>
            <a:ext cx="6569102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sv-SE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v-SE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Tiết 79-Tập làm văn: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ĐẶC ĐIỂM CỦA VĂN BẢN NGHỊ LUẬN</a:t>
            </a:r>
            <a:r>
              <a:rPr lang="pl-PL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điểm</a:t>
            </a:r>
            <a:r>
              <a:rPr lang="en-US" sz="2000" b="1" u="sng" dirty="0" smtClean="0">
                <a:solidFill>
                  <a:srgbClr val="FF0000"/>
                </a:solidFill>
              </a:rPr>
              <a:t>,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cứ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và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lập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  1.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</a:rPr>
              <a:t>: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/>
              <a:t>*</a:t>
            </a:r>
            <a:r>
              <a:rPr lang="en-US" sz="2000" b="1" u="sng" dirty="0" err="1" smtClean="0"/>
              <a:t>Văn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bản</a:t>
            </a:r>
            <a:r>
              <a:rPr lang="en-US" sz="2000" b="1" dirty="0" smtClean="0"/>
              <a:t>: </a:t>
            </a:r>
            <a:r>
              <a:rPr lang="en-US" sz="2000" b="1" i="1" dirty="0" err="1" smtClean="0"/>
              <a:t>Chống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thất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học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- Ý </a:t>
            </a:r>
            <a:r>
              <a:rPr lang="en-US" sz="2000" b="1" dirty="0" err="1" smtClean="0"/>
              <a:t>chính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Chống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thất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học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Được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trình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bày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dưới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dạng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đề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câu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cụ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hóa</a:t>
            </a:r>
            <a:r>
              <a:rPr lang="en-US" sz="2000" b="1" dirty="0" smtClean="0"/>
              <a:t> ý </a:t>
            </a:r>
            <a:r>
              <a:rPr lang="en-US" sz="2000" b="1" dirty="0" err="1" smtClean="0"/>
              <a:t>chính</a:t>
            </a:r>
            <a:r>
              <a:rPr lang="en-US" sz="2000" b="1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+ </a:t>
            </a:r>
            <a:r>
              <a:rPr lang="en-US" sz="2000" b="1" dirty="0" err="1" smtClean="0"/>
              <a:t>mọi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Việt</a:t>
            </a:r>
            <a:r>
              <a:rPr lang="en-US" sz="2000" b="1" dirty="0" smtClean="0"/>
              <a:t> Nam…</a:t>
            </a:r>
          </a:p>
          <a:p>
            <a:pPr>
              <a:buNone/>
            </a:pPr>
            <a:r>
              <a:rPr lang="en-US" sz="2000" b="1" dirty="0" smtClean="0"/>
              <a:t>+ </a:t>
            </a:r>
            <a:r>
              <a:rPr lang="en-US" sz="2000" b="1" dirty="0" err="1" smtClean="0"/>
              <a:t>những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biết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chữ</a:t>
            </a:r>
            <a:r>
              <a:rPr lang="en-US" sz="2000" b="1" dirty="0" smtClean="0"/>
              <a:t>…</a:t>
            </a:r>
          </a:p>
          <a:p>
            <a:pPr>
              <a:buNone/>
            </a:pPr>
            <a:r>
              <a:rPr lang="en-US" sz="2000" b="1" dirty="0" smtClean="0"/>
              <a:t>+ </a:t>
            </a:r>
            <a:r>
              <a:rPr lang="en-US" sz="2000" b="1" dirty="0" err="1" smtClean="0"/>
              <a:t>những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chưa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biết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chữ</a:t>
            </a:r>
            <a:r>
              <a:rPr lang="en-US" sz="2000" b="1" dirty="0" smtClean="0"/>
              <a:t>…</a:t>
            </a:r>
          </a:p>
          <a:p>
            <a:pPr>
              <a:buFontTx/>
              <a:buChar char="-"/>
            </a:pPr>
            <a:r>
              <a:rPr lang="en-US" sz="2000" b="1" dirty="0" smtClean="0"/>
              <a:t>Ý </a:t>
            </a:r>
            <a:r>
              <a:rPr lang="en-US" sz="2000" b="1" dirty="0" err="1" smtClean="0"/>
              <a:t>chính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tưởng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bài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luận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 </a:t>
            </a:r>
            <a:r>
              <a:rPr lang="fr-FR" sz="2000" b="1" dirty="0" smtClean="0">
                <a:solidFill>
                  <a:srgbClr val="FF0000"/>
                </a:solidFill>
              </a:rPr>
              <a:t>- Ý </a:t>
            </a:r>
            <a:r>
              <a:rPr lang="fr-FR" sz="2000" b="1" dirty="0" err="1" smtClean="0">
                <a:solidFill>
                  <a:srgbClr val="FF0000"/>
                </a:solidFill>
              </a:rPr>
              <a:t>chính</a:t>
            </a:r>
            <a:r>
              <a:rPr lang="fr-FR" sz="2000" b="1" dirty="0" smtClean="0">
                <a:solidFill>
                  <a:srgbClr val="FF0000"/>
                </a:solidFill>
              </a:rPr>
              <a:t> là </a:t>
            </a:r>
            <a:r>
              <a:rPr lang="fr-FR" sz="2000" b="1" dirty="0" err="1" smtClean="0">
                <a:solidFill>
                  <a:srgbClr val="FF0000"/>
                </a:solidFill>
              </a:rPr>
              <a:t>luận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điểm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latin typeface=".VnTime" pitchFamily="34" charset="0"/>
              </a:rPr>
              <a:t>Lµ ý </a:t>
            </a:r>
            <a:r>
              <a:rPr lang="en-US" sz="2000" b="1" dirty="0" err="1" smtClean="0">
                <a:latin typeface=".VnTime" pitchFamily="34" charset="0"/>
              </a:rPr>
              <a:t>kiÕn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thÓ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hiÖn</a:t>
            </a:r>
            <a:r>
              <a:rPr lang="en-US" sz="2000" b="1" dirty="0" smtClean="0">
                <a:latin typeface=".VnTime" pitchFamily="34" charset="0"/>
              </a:rPr>
              <a:t> t­ </a:t>
            </a:r>
            <a:r>
              <a:rPr lang="en-US" sz="2000" b="1" dirty="0" err="1" smtClean="0">
                <a:latin typeface=".VnTime" pitchFamily="34" charset="0"/>
              </a:rPr>
              <a:t>t­ëng</a:t>
            </a:r>
            <a:r>
              <a:rPr lang="en-US" sz="2000" b="1" dirty="0" smtClean="0">
                <a:latin typeface=".VnTime" pitchFamily="34" charset="0"/>
              </a:rPr>
              <a:t> , </a:t>
            </a:r>
            <a:r>
              <a:rPr lang="en-US" sz="2000" b="1" dirty="0" err="1" smtClean="0">
                <a:latin typeface=".VnTime" pitchFamily="34" charset="0"/>
              </a:rPr>
              <a:t>quan</a:t>
            </a:r>
            <a:r>
              <a:rPr lang="en-US" sz="2000" b="1" dirty="0" smtClean="0">
                <a:latin typeface=".VnTime" pitchFamily="34" charset="0"/>
              </a:rPr>
              <a:t> ®</a:t>
            </a:r>
            <a:r>
              <a:rPr lang="en-US" sz="2000" b="1" dirty="0" err="1" smtClean="0">
                <a:latin typeface=".VnTime" pitchFamily="34" charset="0"/>
              </a:rPr>
              <a:t>iÓm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trong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v¨n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nghÞ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luËn</a:t>
            </a:r>
            <a:r>
              <a:rPr lang="en-US" sz="2000" b="1" dirty="0" smtClean="0">
                <a:latin typeface=".VnTime" pitchFamily="34" charset="0"/>
              </a:rPr>
              <a:t>.</a:t>
            </a:r>
          </a:p>
          <a:p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2. </a:t>
            </a:r>
            <a:r>
              <a:rPr lang="fr-FR" b="1" i="1" u="sng" dirty="0" err="1" smtClean="0">
                <a:solidFill>
                  <a:srgbClr val="FF0000"/>
                </a:solidFill>
              </a:rPr>
              <a:t>Luận</a:t>
            </a:r>
            <a:r>
              <a:rPr lang="fr-FR" b="1" i="1" u="sng" dirty="0" smtClean="0">
                <a:solidFill>
                  <a:srgbClr val="FF0000"/>
                </a:solidFill>
              </a:rPr>
              <a:t> </a:t>
            </a:r>
            <a:r>
              <a:rPr lang="fr-FR" b="1" i="1" u="sng" dirty="0" err="1" smtClean="0">
                <a:solidFill>
                  <a:srgbClr val="FF0000"/>
                </a:solidFill>
              </a:rPr>
              <a:t>cứ</a:t>
            </a:r>
            <a:r>
              <a:rPr lang="fr-FR" b="1" i="1" dirty="0" smtClean="0">
                <a:solidFill>
                  <a:srgbClr val="FF0000"/>
                </a:solidFill>
              </a:rPr>
              <a:t>: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Triển</a:t>
            </a:r>
            <a:r>
              <a:rPr lang="fr-FR" b="1" dirty="0" smtClean="0"/>
              <a:t> </a:t>
            </a:r>
            <a:r>
              <a:rPr lang="fr-FR" b="1" dirty="0" err="1" smtClean="0"/>
              <a:t>khai</a:t>
            </a:r>
            <a:r>
              <a:rPr lang="fr-FR" b="1" dirty="0" smtClean="0"/>
              <a:t> </a:t>
            </a:r>
            <a:r>
              <a:rPr lang="fr-FR" b="1" dirty="0" err="1" smtClean="0"/>
              <a:t>luận</a:t>
            </a:r>
            <a:r>
              <a:rPr lang="fr-FR" b="1" dirty="0" smtClean="0"/>
              <a:t> </a:t>
            </a:r>
            <a:r>
              <a:rPr lang="fr-FR" b="1" dirty="0" err="1" smtClean="0"/>
              <a:t>điểm</a:t>
            </a:r>
            <a:r>
              <a:rPr lang="fr-FR" b="1" dirty="0" smtClean="0"/>
              <a:t> </a:t>
            </a:r>
            <a:r>
              <a:rPr lang="fr-FR" b="1" dirty="0" err="1" smtClean="0"/>
              <a:t>bằng</a:t>
            </a:r>
            <a:r>
              <a:rPr lang="fr-FR" b="1" dirty="0" smtClean="0"/>
              <a:t> </a:t>
            </a:r>
            <a:r>
              <a:rPr lang="fr-FR" b="1" dirty="0" err="1" smtClean="0"/>
              <a:t>những</a:t>
            </a:r>
            <a:r>
              <a:rPr lang="fr-FR" b="1" dirty="0" smtClean="0"/>
              <a:t> </a:t>
            </a:r>
            <a:r>
              <a:rPr lang="fr-FR" b="1" dirty="0" err="1" smtClean="0"/>
              <a:t>lí</a:t>
            </a:r>
            <a:r>
              <a:rPr lang="fr-FR" b="1" dirty="0" smtClean="0"/>
              <a:t> </a:t>
            </a:r>
            <a:r>
              <a:rPr lang="fr-FR" b="1" dirty="0" err="1" smtClean="0"/>
              <a:t>lẽ</a:t>
            </a:r>
            <a:r>
              <a:rPr lang="fr-FR" b="1" dirty="0" smtClean="0"/>
              <a:t>, </a:t>
            </a:r>
            <a:r>
              <a:rPr lang="fr-FR" b="1" dirty="0" err="1" smtClean="0"/>
              <a:t>dẫn</a:t>
            </a:r>
            <a:r>
              <a:rPr lang="fr-FR" b="1" dirty="0" smtClean="0"/>
              <a:t> </a:t>
            </a:r>
            <a:r>
              <a:rPr lang="fr-FR" b="1" dirty="0" err="1" smtClean="0"/>
              <a:t>chứng</a:t>
            </a:r>
            <a:r>
              <a:rPr lang="fr-FR" b="1" dirty="0" smtClean="0"/>
              <a:t> </a:t>
            </a:r>
            <a:r>
              <a:rPr lang="fr-FR" b="1" dirty="0" err="1" smtClean="0"/>
              <a:t>cụ</a:t>
            </a:r>
            <a:r>
              <a:rPr lang="fr-FR" b="1" dirty="0" smtClean="0"/>
              <a:t> </a:t>
            </a:r>
            <a:r>
              <a:rPr lang="fr-FR" b="1" dirty="0" err="1" smtClean="0"/>
              <a:t>thể</a:t>
            </a:r>
            <a:r>
              <a:rPr lang="fr-FR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Lí</a:t>
            </a:r>
            <a:r>
              <a:rPr lang="fr-FR" b="1" dirty="0" smtClean="0"/>
              <a:t> </a:t>
            </a:r>
            <a:r>
              <a:rPr lang="fr-FR" b="1" dirty="0" err="1" smtClean="0"/>
              <a:t>lẽ</a:t>
            </a:r>
            <a:r>
              <a:rPr lang="fr-FR" b="1" dirty="0" smtClean="0"/>
              <a:t> </a:t>
            </a:r>
            <a:r>
              <a:rPr lang="fr-FR" b="1" dirty="0" err="1" smtClean="0"/>
              <a:t>và</a:t>
            </a:r>
            <a:r>
              <a:rPr lang="fr-FR" b="1" dirty="0" smtClean="0"/>
              <a:t> </a:t>
            </a:r>
            <a:r>
              <a:rPr lang="fr-FR" b="1" dirty="0" err="1" smtClean="0"/>
              <a:t>dẫn</a:t>
            </a:r>
            <a:r>
              <a:rPr lang="fr-FR" b="1" dirty="0" smtClean="0"/>
              <a:t> </a:t>
            </a:r>
            <a:r>
              <a:rPr lang="fr-FR" b="1" dirty="0" err="1" smtClean="0"/>
              <a:t>chứng</a:t>
            </a:r>
            <a:r>
              <a:rPr lang="fr-FR" b="1" dirty="0" smtClean="0"/>
              <a:t> </a:t>
            </a:r>
            <a:r>
              <a:rPr lang="fr-FR" b="1" dirty="0" err="1" smtClean="0"/>
              <a:t>có</a:t>
            </a:r>
            <a:r>
              <a:rPr lang="fr-FR" b="1" dirty="0" smtClean="0"/>
              <a:t> </a:t>
            </a:r>
            <a:r>
              <a:rPr lang="fr-FR" b="1" dirty="0" err="1" smtClean="0"/>
              <a:t>vai</a:t>
            </a:r>
            <a:r>
              <a:rPr lang="fr-FR" b="1" dirty="0" smtClean="0"/>
              <a:t> </a:t>
            </a:r>
            <a:r>
              <a:rPr lang="fr-FR" b="1" dirty="0" err="1" smtClean="0"/>
              <a:t>trò</a:t>
            </a:r>
            <a:r>
              <a:rPr lang="fr-FR" b="1" dirty="0" smtClean="0"/>
              <a:t>: </a:t>
            </a:r>
            <a:r>
              <a:rPr lang="fr-FR" b="1" dirty="0" err="1" smtClean="0"/>
              <a:t>làm</a:t>
            </a:r>
            <a:r>
              <a:rPr lang="fr-FR" b="1" dirty="0" smtClean="0"/>
              <a:t> </a:t>
            </a:r>
            <a:r>
              <a:rPr lang="fr-FR" b="1" dirty="0" err="1" smtClean="0"/>
              <a:t>cơ</a:t>
            </a:r>
            <a:r>
              <a:rPr lang="fr-FR" b="1" dirty="0" smtClean="0"/>
              <a:t> </a:t>
            </a:r>
            <a:r>
              <a:rPr lang="fr-FR" b="1" dirty="0" err="1" smtClean="0"/>
              <a:t>sở</a:t>
            </a:r>
            <a:r>
              <a:rPr lang="fr-FR" b="1" dirty="0" smtClean="0"/>
              <a:t> </a:t>
            </a:r>
            <a:r>
              <a:rPr lang="fr-FR" b="1" dirty="0" err="1" smtClean="0"/>
              <a:t>cho</a:t>
            </a:r>
            <a:r>
              <a:rPr lang="fr-FR" b="1" dirty="0" smtClean="0"/>
              <a:t> </a:t>
            </a:r>
            <a:r>
              <a:rPr lang="fr-FR" b="1" dirty="0" err="1" smtClean="0"/>
              <a:t>luận</a:t>
            </a:r>
            <a:r>
              <a:rPr lang="fr-FR" b="1" dirty="0" smtClean="0"/>
              <a:t> </a:t>
            </a:r>
            <a:r>
              <a:rPr lang="fr-FR" b="1" dirty="0" err="1" smtClean="0"/>
              <a:t>điểm</a:t>
            </a:r>
            <a:r>
              <a:rPr lang="fr-FR" b="1" dirty="0" smtClean="0"/>
              <a:t>, </a:t>
            </a:r>
            <a:r>
              <a:rPr lang="fr-FR" b="1" dirty="0" err="1" smtClean="0"/>
              <a:t>giúp</a:t>
            </a:r>
            <a:r>
              <a:rPr lang="fr-FR" b="1" dirty="0" smtClean="0"/>
              <a:t> </a:t>
            </a:r>
            <a:r>
              <a:rPr lang="fr-FR" b="1" dirty="0" err="1" smtClean="0"/>
              <a:t>cho</a:t>
            </a:r>
            <a:r>
              <a:rPr lang="fr-FR" b="1" dirty="0" smtClean="0"/>
              <a:t> </a:t>
            </a:r>
            <a:r>
              <a:rPr lang="fr-FR" b="1" dirty="0" err="1" smtClean="0"/>
              <a:t>luận</a:t>
            </a:r>
            <a:r>
              <a:rPr lang="fr-FR" b="1" dirty="0" smtClean="0"/>
              <a:t> </a:t>
            </a:r>
            <a:r>
              <a:rPr lang="fr-FR" b="1" dirty="0" err="1" smtClean="0"/>
              <a:t>điểm</a:t>
            </a:r>
            <a:r>
              <a:rPr lang="fr-FR" b="1" dirty="0" smtClean="0"/>
              <a:t> </a:t>
            </a:r>
            <a:r>
              <a:rPr lang="fr-FR" b="1" dirty="0" err="1" smtClean="0"/>
              <a:t>đạt</a:t>
            </a:r>
            <a:r>
              <a:rPr lang="fr-FR" b="1" dirty="0" smtClean="0"/>
              <a:t> </a:t>
            </a:r>
            <a:r>
              <a:rPr lang="fr-FR" b="1" dirty="0" err="1" smtClean="0"/>
              <a:t>tới</a:t>
            </a:r>
            <a:r>
              <a:rPr lang="fr-FR" b="1" dirty="0" smtClean="0"/>
              <a:t> </a:t>
            </a:r>
            <a:r>
              <a:rPr lang="fr-FR" b="1" dirty="0" err="1" smtClean="0"/>
              <a:t>sự</a:t>
            </a:r>
            <a:r>
              <a:rPr lang="fr-FR" b="1" dirty="0" smtClean="0"/>
              <a:t> </a:t>
            </a:r>
            <a:r>
              <a:rPr lang="fr-FR" b="1" dirty="0" err="1" smtClean="0"/>
              <a:t>sáng</a:t>
            </a:r>
            <a:r>
              <a:rPr lang="fr-FR" b="1" dirty="0" smtClean="0"/>
              <a:t> </a:t>
            </a:r>
            <a:r>
              <a:rPr lang="fr-FR" b="1" dirty="0" err="1" smtClean="0"/>
              <a:t>rõ</a:t>
            </a:r>
            <a:r>
              <a:rPr lang="fr-FR" b="1" dirty="0" smtClean="0"/>
              <a:t>, </a:t>
            </a:r>
            <a:r>
              <a:rPr lang="fr-FR" b="1" dirty="0" err="1" smtClean="0"/>
              <a:t>đúng</a:t>
            </a:r>
            <a:r>
              <a:rPr lang="fr-FR" b="1" dirty="0" smtClean="0"/>
              <a:t> </a:t>
            </a:r>
            <a:r>
              <a:rPr lang="fr-FR" b="1" dirty="0" err="1" smtClean="0"/>
              <a:t>đắn</a:t>
            </a:r>
            <a:r>
              <a:rPr lang="fr-FR" b="1" dirty="0" smtClean="0"/>
              <a:t> </a:t>
            </a:r>
            <a:r>
              <a:rPr lang="fr-FR" b="1" dirty="0" err="1" smtClean="0"/>
              <a:t>và</a:t>
            </a:r>
            <a:r>
              <a:rPr lang="fr-FR" b="1" dirty="0" smtClean="0"/>
              <a:t> </a:t>
            </a:r>
            <a:r>
              <a:rPr lang="fr-FR" b="1" dirty="0" err="1" smtClean="0"/>
              <a:t>có</a:t>
            </a:r>
            <a:r>
              <a:rPr lang="fr-FR" b="1" dirty="0" smtClean="0"/>
              <a:t> </a:t>
            </a:r>
            <a:r>
              <a:rPr lang="fr-FR" b="1" dirty="0" err="1" smtClean="0"/>
              <a:t>sức</a:t>
            </a:r>
            <a:r>
              <a:rPr lang="fr-FR" b="1" dirty="0" smtClean="0"/>
              <a:t> </a:t>
            </a:r>
            <a:r>
              <a:rPr lang="fr-FR" b="1" dirty="0" err="1" smtClean="0"/>
              <a:t>thuyết</a:t>
            </a:r>
            <a:r>
              <a:rPr lang="fr-FR" b="1" dirty="0" smtClean="0"/>
              <a:t> </a:t>
            </a:r>
            <a:r>
              <a:rPr lang="fr-FR" b="1" dirty="0" err="1" smtClean="0"/>
              <a:t>phục</a:t>
            </a:r>
            <a:r>
              <a:rPr lang="fr-FR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pl-PL" b="1" u="sng" dirty="0" smtClean="0"/>
              <a:t>VD</a:t>
            </a:r>
            <a:r>
              <a:rPr lang="pl-PL" b="1" dirty="0" smtClean="0"/>
              <a:t>:  Do chính sách ngu dân…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         - Nay nước độc lập rồi...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- Để thuyết phục lí lẽ, dẫn chứng phải có tính hệ thống và bám sát luận điểm.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 </a:t>
            </a:r>
            <a:endParaRPr lang="en-US" b="1" dirty="0" smtClean="0"/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- Lí lẽ, dẫn chứng là luận cứ.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562599" y="5029200"/>
            <a:ext cx="3584575" cy="182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Parchmen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  <a:blipFill dpi="0" rotWithShape="1">
            <a:blip r:embed="rId2"/>
            <a:srcRect/>
            <a:tile tx="0" ty="0" sx="100000" sy="100000" flip="none" algn="tl"/>
          </a:blipFill>
          <a:ln w="38100" cmpd="dbl">
            <a:solidFill>
              <a:srgbClr val="FF0066"/>
            </a:solidFill>
          </a:ln>
        </p:spPr>
        <p:txBody>
          <a:bodyPr/>
          <a:lstStyle/>
          <a:p>
            <a:r>
              <a:rPr lang="en-US" sz="2000">
                <a:solidFill>
                  <a:srgbClr val="0000FF"/>
                </a:solidFill>
                <a:latin typeface=".VnHelvetInsH" pitchFamily="34" charset="0"/>
              </a:rPr>
              <a:t>HÖ thèng luËn ®iÓm, LuËn cø  ( lÝ lÏ vµ dÉn chøng )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144000" cy="6172201"/>
        </p:xfrm>
        <a:graphic>
          <a:graphicData uri="http://schemas.openxmlformats.org/drawingml/2006/table">
            <a:tbl>
              <a:tblPr/>
              <a:tblGrid>
                <a:gridCol w="1981200"/>
                <a:gridCol w="3581400"/>
                <a:gridCol w="3581400"/>
              </a:tblGrid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HelvetIn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5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781800" y="1219200"/>
            <a:ext cx="1708150" cy="404813"/>
          </a:xfrm>
          <a:prstGeom prst="rect">
            <a:avLst/>
          </a:prstGeom>
          <a:solidFill>
            <a:srgbClr val="0000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.VnHelvetIns" pitchFamily="34" charset="0"/>
              </a:rPr>
              <a:t>DÉn chøng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685800"/>
            <a:ext cx="1981200" cy="5143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57150" cmpd="thinThick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</a:rPr>
              <a:t>Luận điểm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895600" y="1219200"/>
            <a:ext cx="1676400" cy="404813"/>
          </a:xfrm>
          <a:prstGeom prst="rect">
            <a:avLst/>
          </a:prstGeom>
          <a:solidFill>
            <a:srgbClr val="0000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.VnHelvetIns" pitchFamily="34" charset="0"/>
              </a:rPr>
              <a:t>LÝ lÏ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2025650"/>
            <a:ext cx="1905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>
                <a:solidFill>
                  <a:srgbClr val="F32515"/>
                </a:solidFill>
              </a:rPr>
              <a:t>I</a:t>
            </a:r>
            <a:r>
              <a:rPr lang="en-US" sz="2000" b="1"/>
              <a:t>.</a:t>
            </a:r>
            <a:r>
              <a:rPr lang="en-US" sz="2000"/>
              <a:t> </a:t>
            </a:r>
            <a:r>
              <a:rPr lang="en-US" sz="2000" b="1">
                <a:latin typeface="Times New Roman" pitchFamily="18" charset="0"/>
              </a:rPr>
              <a:t>S</a:t>
            </a:r>
            <a:r>
              <a:rPr lang="en-US" b="1">
                <a:latin typeface="Times New Roman" pitchFamily="18" charset="0"/>
              </a:rPr>
              <a:t>ự  cần  thiết  phải  nâng cao dân trí .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1981200" y="2741613"/>
            <a:ext cx="3505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/>
              <a:t> 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1981200" y="1676400"/>
            <a:ext cx="35814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F32515"/>
                </a:solidFill>
              </a:rPr>
              <a:t>1</a:t>
            </a:r>
            <a:r>
              <a:rPr lang="en-US">
                <a:solidFill>
                  <a:srgbClr val="F32515"/>
                </a:solidFill>
              </a:rPr>
              <a:t>. </a:t>
            </a:r>
            <a:r>
              <a:rPr lang="en-US" b="1">
                <a:latin typeface="Times New Roman" pitchFamily="18" charset="0"/>
              </a:rPr>
              <a:t>C</a:t>
            </a:r>
            <a:r>
              <a:rPr lang="en-US" b="1" u="sng">
                <a:latin typeface="Times New Roman" pitchFamily="18" charset="0"/>
              </a:rPr>
              <a:t>hính sách ngu dân</a:t>
            </a:r>
            <a:r>
              <a:rPr lang="en-US" b="1">
                <a:latin typeface="Times New Roman" pitchFamily="18" charset="0"/>
              </a:rPr>
              <a:t> của Pháp khiến h</a:t>
            </a:r>
            <a:r>
              <a:rPr lang="en-US" b="1" u="sng">
                <a:latin typeface="Times New Roman" pitchFamily="18" charset="0"/>
              </a:rPr>
              <a:t>ầu hết người Việt Nam mù chữ</a:t>
            </a:r>
            <a:r>
              <a:rPr lang="en-US" b="1">
                <a:latin typeface="Times New Roman" pitchFamily="18" charset="0"/>
              </a:rPr>
              <a:t> ,đất nước không tiến bộ được.</a:t>
            </a:r>
          </a:p>
          <a:p>
            <a:pPr algn="just"/>
            <a:endParaRPr lang="en-US" b="1">
              <a:latin typeface="Times New Roman" pitchFamily="18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562600" y="2619375"/>
            <a:ext cx="34290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F32515"/>
                </a:solidFill>
                <a:latin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</a:rPr>
              <a:t>.Số người Việt Nam thất học so với số người trong nước là 95 phần trăm</a:t>
            </a:r>
          </a:p>
          <a:p>
            <a:pPr algn="just"/>
            <a:endParaRPr lang="en-US" b="1">
              <a:latin typeface="Times New Roman" pitchFamily="18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4371975"/>
            <a:ext cx="19050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>
                <a:solidFill>
                  <a:srgbClr val="F32515"/>
                </a:solidFill>
              </a:rPr>
              <a:t>II</a:t>
            </a:r>
            <a:r>
              <a:rPr lang="en-US" b="1"/>
              <a:t>. </a:t>
            </a:r>
            <a:r>
              <a:rPr lang="en-US" b="1">
                <a:latin typeface="Times New Roman" pitchFamily="18" charset="0"/>
              </a:rPr>
              <a:t>K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êu gọi mọi ngừời cùng tham gia chống nạn thất học.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057400" y="3981450"/>
            <a:ext cx="3429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>
                <a:solidFill>
                  <a:srgbClr val="F32515"/>
                </a:solidFill>
              </a:rPr>
              <a:t>1</a:t>
            </a:r>
            <a:r>
              <a:rPr lang="en-US">
                <a:solidFill>
                  <a:srgbClr val="F32515"/>
                </a:solidFill>
              </a:rPr>
              <a:t>.</a:t>
            </a:r>
            <a:r>
              <a:rPr lang="en-US"/>
              <a:t> </a:t>
            </a:r>
            <a:r>
              <a:rPr lang="en-US" b="1" u="sng">
                <a:latin typeface="Times New Roman" pitchFamily="18" charset="0"/>
              </a:rPr>
              <a:t>Người biết chữ</a:t>
            </a:r>
            <a:r>
              <a:rPr lang="en-US" b="1">
                <a:latin typeface="Times New Roman" pitchFamily="18" charset="0"/>
              </a:rPr>
              <a:t> dạy cho người chưa biết chữ</a:t>
            </a:r>
          </a:p>
          <a:p>
            <a:pPr algn="just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 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5562600" y="3886200"/>
            <a:ext cx="3581400" cy="124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/>
              <a:t> </a:t>
            </a:r>
            <a:r>
              <a:rPr lang="en-US" b="1">
                <a:solidFill>
                  <a:srgbClr val="F32515"/>
                </a:solidFill>
                <a:latin typeface="Times New Roman" pitchFamily="18" charset="0"/>
              </a:rPr>
              <a:t>1.</a:t>
            </a:r>
            <a:r>
              <a:rPr lang="en-US" b="1">
                <a:latin typeface="Times New Roman" pitchFamily="18" charset="0"/>
              </a:rPr>
              <a:t> Phong trào truyền bá chữ Quốc ngữ giúp đồng bào thất học trong những năm qua </a:t>
            </a:r>
          </a:p>
          <a:p>
            <a:pPr algn="just">
              <a:spcBef>
                <a:spcPct val="20000"/>
              </a:spcBef>
            </a:pPr>
            <a:r>
              <a:rPr lang="en-US" b="1"/>
              <a:t> 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057400" y="4876800"/>
            <a:ext cx="3429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>
                <a:solidFill>
                  <a:srgbClr val="F32515"/>
                </a:solidFill>
              </a:rPr>
              <a:t>2</a:t>
            </a:r>
            <a:r>
              <a:rPr lang="en-US"/>
              <a:t>. </a:t>
            </a:r>
            <a:r>
              <a:rPr lang="en-US" b="1" u="sng">
                <a:latin typeface="Times New Roman" pitchFamily="18" charset="0"/>
              </a:rPr>
              <a:t>Người chưa biết chữ</a:t>
            </a:r>
            <a:r>
              <a:rPr lang="en-US" b="1">
                <a:latin typeface="Times New Roman" pitchFamily="18" charset="0"/>
              </a:rPr>
              <a:t> cần gắng sức mà học cho biết 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057400" y="5703888"/>
            <a:ext cx="3505200" cy="696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Phụ nữ càng cần phải học .</a:t>
            </a:r>
          </a:p>
          <a:p>
            <a:pPr algn="just">
              <a:spcBef>
                <a:spcPct val="20000"/>
              </a:spcBef>
            </a:pPr>
            <a:r>
              <a:rPr lang="en-US" b="1"/>
              <a:t> 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562600" y="4787900"/>
            <a:ext cx="3505200" cy="2070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/>
              <a:t> </a:t>
            </a:r>
            <a:r>
              <a:rPr lang="en-US" b="1">
                <a:solidFill>
                  <a:srgbClr val="F32515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F32515"/>
                </a:solidFill>
                <a:latin typeface="Times New Roman" pitchFamily="18" charset="0"/>
              </a:rPr>
              <a:t>.</a:t>
            </a:r>
            <a:r>
              <a:rPr lang="en-US">
                <a:latin typeface="Times New Roman" pitchFamily="18" charset="0"/>
              </a:rPr>
              <a:t> - </a:t>
            </a:r>
            <a:r>
              <a:rPr lang="en-US" b="1">
                <a:latin typeface="Times New Roman" pitchFamily="18" charset="0"/>
              </a:rPr>
              <a:t>Vợ chưa biết - chồng bảo, em chưa biết - anh bảo, cha mẹ không biết - con bảo, người ăn người làm không biết - chủ nhà bảo, các nhà giàu có - mở lớp học dạy người không biết chữ</a:t>
            </a:r>
            <a:r>
              <a:rPr lang="en-US">
                <a:latin typeface="Times New Roman" pitchFamily="18" charset="0"/>
              </a:rPr>
              <a:t>...</a:t>
            </a:r>
          </a:p>
          <a:p>
            <a:pPr algn="just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5562600" y="1704975"/>
            <a:ext cx="35814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F32515"/>
                </a:solidFill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.Thực dân Pháp hạn chế mở trường học, không muốn dân ta biết chữ để dễ bề cai trị.</a:t>
            </a:r>
          </a:p>
          <a:p>
            <a:pPr algn="just"/>
            <a:endParaRPr lang="en-US" b="1">
              <a:latin typeface="Times New Roman" pitchFamily="18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1981200" y="1219199"/>
            <a:ext cx="71628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4800600" y="685800"/>
            <a:ext cx="1524000" cy="5334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LuËn cø 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55626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981200" y="2743200"/>
            <a:ext cx="365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2.</a:t>
            </a:r>
            <a:r>
              <a:rPr lang="en-US" b="1">
                <a:latin typeface="Times New Roman" pitchFamily="18" charset="0"/>
              </a:rPr>
              <a:t>Nay , nước độc lập , muốn tiến bộ được thì phaỉ cấp tốc nâng cao dân trí.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0" y="1271588"/>
            <a:ext cx="2209800" cy="404812"/>
          </a:xfrm>
          <a:prstGeom prst="rect">
            <a:avLst/>
          </a:prstGeom>
          <a:solidFill>
            <a:srgbClr val="A1FDDE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Chống nạn thất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3. </a:t>
            </a:r>
            <a:r>
              <a:rPr lang="pl-PL" b="1" i="1" u="sng" dirty="0" smtClean="0">
                <a:solidFill>
                  <a:srgbClr val="FF0000"/>
                </a:solidFill>
              </a:rPr>
              <a:t>Lập luận</a:t>
            </a:r>
            <a:r>
              <a:rPr lang="pl-PL" b="1" i="1" dirty="0" smtClean="0">
                <a:solidFill>
                  <a:srgbClr val="FF0000"/>
                </a:solidFill>
              </a:rPr>
              <a:t>: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/>
              <a:t>-Luận điểm và luận cứ thường được diễn đạt thành những lời văn cụ thể. 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- Những lời văn đó cần được lựa chọn, sắp xếp, trình bày một cách hơp lí để làm rõ luận điểm.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- Các câu văn, đoạn văn có tính liên kết về hình thức và nội dung để đảm bảo cho mạch tư tưởng có sức thuyết phục.</a:t>
            </a:r>
            <a:endParaRPr lang="en-US" b="1" dirty="0" smtClean="0"/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- Các lời văn giúp làm rõ luận điểm gọi là lập luận.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u="sng" dirty="0" smtClean="0"/>
              <a:t>VD</a:t>
            </a:r>
            <a:r>
              <a:rPr lang="pl-PL" b="1" dirty="0" smtClean="0"/>
              <a:t>: Văn bản </a:t>
            </a:r>
            <a:r>
              <a:rPr lang="pl-PL" b="1" i="1" dirty="0" smtClean="0">
                <a:solidFill>
                  <a:srgbClr val="FF0000"/>
                </a:solidFill>
              </a:rPr>
              <a:t>“Chống nạn thất học”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/>
              <a:t>- Nêu lí do vì sao chống nạn thất học?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- Chống nạn thất học để làm gì?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- Tư tưởng chống nạn thất học.</a:t>
            </a:r>
            <a:endParaRPr lang="en-US" b="1" dirty="0" smtClean="0"/>
          </a:p>
          <a:p>
            <a:pPr>
              <a:buNone/>
            </a:pPr>
            <a:r>
              <a:rPr lang="pl-PL" b="1" dirty="0" smtClean="0"/>
              <a:t>- Chống nạn thất học bằng cách nào?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*</a:t>
            </a:r>
            <a:r>
              <a:rPr lang="pl-PL" b="1" dirty="0" smtClean="0"/>
              <a:t> Các lập luận.</a:t>
            </a:r>
            <a:endParaRPr lang="en-US" b="1" dirty="0" smtClean="0"/>
          </a:p>
          <a:p>
            <a:pPr>
              <a:buNone/>
            </a:pPr>
            <a:r>
              <a:rPr lang="pl-PL" b="1" i="1" dirty="0" smtClean="0"/>
              <a:t>  * </a:t>
            </a:r>
            <a:r>
              <a:rPr lang="pl-PL" b="1" i="1" u="sng" dirty="0" smtClean="0"/>
              <a:t>Ghi nhớ:</a:t>
            </a:r>
            <a:r>
              <a:rPr lang="pl-PL" i="1" dirty="0" smtClean="0"/>
              <a:t> Sgk/19.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81000" y="152400"/>
            <a:ext cx="8229600" cy="7620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Tiết 79-Tập làm văn: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ĐẶC ĐIỂM CỦA VĂN BẢN NGHỊ LUẬN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111624" y="3581400"/>
            <a:ext cx="50323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61658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75" tIns="45689" rIns="91375" bIns="45689"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chemeClr val="bg2"/>
              </a:solidFill>
              <a:latin typeface=".VnTime" pitchFamily="34" charset="0"/>
            </a:endParaRPr>
          </a:p>
        </p:txBody>
      </p:sp>
      <p:pic>
        <p:nvPicPr>
          <p:cNvPr id="12291" name="Picture 3" descr="pink_flower_divider_md_cl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029200"/>
            <a:ext cx="4800600" cy="1828800"/>
          </a:xfrm>
          <a:prstGeom prst="rect">
            <a:avLst/>
          </a:prstGeom>
          <a:noFill/>
        </p:spPr>
      </p:pic>
      <p:pic>
        <p:nvPicPr>
          <p:cNvPr id="12292" name="Picture 4" descr="pink_flower_divider_md_cl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4364038" cy="1905000"/>
          </a:xfrm>
          <a:prstGeom prst="rect">
            <a:avLst/>
          </a:prstGeom>
          <a:noFill/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28600" y="76200"/>
            <a:ext cx="1981200" cy="533400"/>
          </a:xfrm>
          <a:prstGeom prst="wedgeEllipseCallout">
            <a:avLst>
              <a:gd name="adj1" fmla="val -6412"/>
              <a:gd name="adj2" fmla="val 48213"/>
            </a:avLst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.VnTime" pitchFamily="34" charset="0"/>
              </a:rPr>
              <a:t>TiÕt 79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0" y="76200"/>
            <a:ext cx="4800600" cy="495300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§Æc ®iÓm cña bµi v¨n nghÞ luËn</a:t>
            </a:r>
            <a:r>
              <a:rPr lang="en-US" sz="2000" b="1">
                <a:latin typeface=".VnTime" pitchFamily="34" charset="0"/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6200" y="6858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.VnTime" pitchFamily="34" charset="0"/>
              </a:rPr>
              <a:t>I. LuËn ®iÓm , luËn cø vµ lËp luËn</a:t>
            </a:r>
            <a:r>
              <a:rPr lang="en-US"/>
              <a:t>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838200"/>
            <a:ext cx="76200" cy="563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200" y="9747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1. </a:t>
            </a:r>
            <a:r>
              <a:rPr lang="en-US" sz="2000" dirty="0" err="1">
                <a:latin typeface=".VnTime" pitchFamily="34" charset="0"/>
              </a:rPr>
              <a:t>LuËn</a:t>
            </a:r>
            <a:r>
              <a:rPr lang="en-US" sz="2000" dirty="0">
                <a:latin typeface=".VnTime" pitchFamily="34" charset="0"/>
              </a:rPr>
              <a:t> ®</a:t>
            </a:r>
            <a:r>
              <a:rPr lang="en-US" sz="2000" dirty="0" err="1">
                <a:latin typeface=".VnTime" pitchFamily="34" charset="0"/>
              </a:rPr>
              <a:t>iÓm</a:t>
            </a:r>
            <a:r>
              <a:rPr lang="en-US" sz="2000" dirty="0">
                <a:latin typeface=".VnTime" pitchFamily="34" charset="0"/>
              </a:rPr>
              <a:t>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1371600"/>
            <a:ext cx="4419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Lµ ý </a:t>
            </a:r>
            <a:r>
              <a:rPr lang="en-US" sz="2000" dirty="0" err="1">
                <a:latin typeface=".VnTime" pitchFamily="34" charset="0"/>
              </a:rPr>
              <a:t>kiÕn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thÓ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hiÖn</a:t>
            </a:r>
            <a:r>
              <a:rPr lang="en-US" sz="2000" dirty="0">
                <a:latin typeface=".VnTime" pitchFamily="34" charset="0"/>
              </a:rPr>
              <a:t> t­ </a:t>
            </a:r>
            <a:r>
              <a:rPr lang="en-US" sz="2000" dirty="0" err="1">
                <a:latin typeface=".VnTime" pitchFamily="34" charset="0"/>
              </a:rPr>
              <a:t>t­ëng</a:t>
            </a:r>
            <a:r>
              <a:rPr lang="en-US" sz="2000" dirty="0">
                <a:latin typeface=".VnTime" pitchFamily="34" charset="0"/>
              </a:rPr>
              <a:t> , </a:t>
            </a:r>
            <a:r>
              <a:rPr lang="en-US" sz="2000" dirty="0" err="1">
                <a:latin typeface=".VnTime" pitchFamily="34" charset="0"/>
              </a:rPr>
              <a:t>quan</a:t>
            </a:r>
            <a:r>
              <a:rPr lang="en-US" sz="2000" dirty="0">
                <a:latin typeface=".VnTime" pitchFamily="34" charset="0"/>
              </a:rPr>
              <a:t> ®</a:t>
            </a:r>
            <a:r>
              <a:rPr lang="en-US" sz="2000" dirty="0" err="1">
                <a:latin typeface=".VnTime" pitchFamily="34" charset="0"/>
              </a:rPr>
              <a:t>iÓm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bµi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v¨n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nghÞ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luËn</a:t>
            </a:r>
            <a:r>
              <a:rPr lang="en-US" sz="2000" dirty="0"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.VnTime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419600" y="39624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267200" y="35814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0" y="20574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2. </a:t>
            </a:r>
            <a:r>
              <a:rPr lang="en-US" sz="2000" dirty="0" err="1">
                <a:latin typeface=".VnTime" pitchFamily="34" charset="0"/>
              </a:rPr>
              <a:t>LuËn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cø</a:t>
            </a:r>
            <a:r>
              <a:rPr lang="en-US" sz="2000" dirty="0">
                <a:latin typeface=".VnTime" pitchFamily="34" charset="0"/>
              </a:rPr>
              <a:t> lµ </a:t>
            </a:r>
            <a:r>
              <a:rPr lang="en-US" sz="2000" dirty="0" err="1">
                <a:latin typeface=".VnTime" pitchFamily="34" charset="0"/>
              </a:rPr>
              <a:t>lÝ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lÏ</a:t>
            </a:r>
            <a:r>
              <a:rPr lang="en-US" sz="2000" dirty="0">
                <a:latin typeface=".VnTime" pitchFamily="34" charset="0"/>
              </a:rPr>
              <a:t>, </a:t>
            </a:r>
            <a:r>
              <a:rPr lang="en-US" sz="2000" dirty="0" err="1">
                <a:latin typeface=".VnTime" pitchFamily="34" charset="0"/>
              </a:rPr>
              <a:t>dÉn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chøng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lµm</a:t>
            </a:r>
            <a:r>
              <a:rPr lang="en-US" sz="2000" dirty="0">
                <a:latin typeface=".VnTime" pitchFamily="34" charset="0"/>
              </a:rPr>
              <a:t> c¬ </a:t>
            </a:r>
            <a:r>
              <a:rPr lang="en-US" sz="2000" dirty="0" err="1">
                <a:latin typeface=".VnTime" pitchFamily="34" charset="0"/>
              </a:rPr>
              <a:t>së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cho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luËn</a:t>
            </a:r>
            <a:r>
              <a:rPr lang="en-US" sz="2000" dirty="0">
                <a:latin typeface=".VnTime" pitchFamily="34" charset="0"/>
              </a:rPr>
              <a:t> ®</a:t>
            </a:r>
            <a:r>
              <a:rPr lang="en-US" sz="2000" dirty="0" err="1">
                <a:latin typeface=".VnTime" pitchFamily="34" charset="0"/>
              </a:rPr>
              <a:t>iÓm</a:t>
            </a:r>
            <a:r>
              <a:rPr lang="en-US" sz="2000" dirty="0">
                <a:latin typeface=".VnTime" pitchFamily="34" charset="0"/>
              </a:rPr>
              <a:t> 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91000" y="3352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52400" y="2743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0" y="2743200"/>
            <a:ext cx="441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3. </a:t>
            </a:r>
            <a:r>
              <a:rPr lang="en-US" sz="2000" b="1" dirty="0" err="1">
                <a:latin typeface="Times New Roman" pitchFamily="18" charset="0"/>
              </a:rPr>
              <a:t>Lập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luận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lựa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</a:rPr>
              <a:t>sắp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xếp</a:t>
            </a:r>
            <a:r>
              <a:rPr lang="en-US" sz="2000" dirty="0">
                <a:latin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</a:rPr>
              <a:t>trình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bày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luận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cứ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sao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chúng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sở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vững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chắc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luận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</a:rPr>
              <a:t>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486400" y="2514600"/>
            <a:ext cx="2971800" cy="4349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Lí do chống nạn thất học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791200" y="1752600"/>
            <a:ext cx="2438400" cy="454025"/>
          </a:xfrm>
          <a:prstGeom prst="rect">
            <a:avLst/>
          </a:prstGeom>
          <a:gradFill rotWithShape="1">
            <a:gsLst>
              <a:gs pos="0">
                <a:srgbClr val="A1FDDE"/>
              </a:gs>
              <a:gs pos="100000">
                <a:schemeClr val="bg1"/>
              </a:gs>
            </a:gsLst>
            <a:lin ang="5400000" scaled="1"/>
          </a:gra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Chống nạn thất học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934200" y="2209800"/>
            <a:ext cx="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95800" y="3276600"/>
            <a:ext cx="4648200" cy="434975"/>
          </a:xfrm>
          <a:prstGeom prst="rect">
            <a:avLst/>
          </a:prstGeom>
          <a:gradFill rotWithShape="1">
            <a:gsLst>
              <a:gs pos="0">
                <a:srgbClr val="F9F9A5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Các biện pháp cụ thể chống nạn thất học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934200" y="2971800"/>
            <a:ext cx="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307" grpId="0" animBg="1"/>
      <p:bldP spid="12308" grpId="0" animBg="1"/>
      <p:bldP spid="12309" grpId="0" animBg="1"/>
      <p:bldP spid="123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61658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75" tIns="45689" rIns="91375" bIns="45689"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chemeClr val="bg2"/>
              </a:solidFill>
              <a:latin typeface=".VnTime" pitchFamily="34" charset="0"/>
            </a:endParaRPr>
          </a:p>
        </p:txBody>
      </p:sp>
      <p:pic>
        <p:nvPicPr>
          <p:cNvPr id="13315" name="Picture 3" descr="pink_flower_divider_md_cl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6248400"/>
            <a:ext cx="4800600" cy="609600"/>
          </a:xfrm>
          <a:prstGeom prst="rect">
            <a:avLst/>
          </a:prstGeom>
          <a:noFill/>
        </p:spPr>
      </p:pic>
      <p:pic>
        <p:nvPicPr>
          <p:cNvPr id="13316" name="Picture 4" descr="pink_flower_divider_md_cl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4364038" cy="533400"/>
          </a:xfrm>
          <a:prstGeom prst="rect">
            <a:avLst/>
          </a:prstGeom>
          <a:noFill/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28600" y="76200"/>
            <a:ext cx="1981200" cy="533400"/>
          </a:xfrm>
          <a:prstGeom prst="wedgeEllipseCallout">
            <a:avLst>
              <a:gd name="adj1" fmla="val -6412"/>
              <a:gd name="adj2" fmla="val 48213"/>
            </a:avLst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.VnTime" pitchFamily="34" charset="0"/>
              </a:rPr>
              <a:t>TiÕt 79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0" y="76200"/>
            <a:ext cx="4800600" cy="495300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§Æc ®iÓm cña bµi v¨n nghÞ luËn</a:t>
            </a:r>
            <a:r>
              <a:rPr lang="en-US" sz="2000" b="1">
                <a:latin typeface=".VnTime" pitchFamily="34" charset="0"/>
              </a:rPr>
              <a:t>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6200" y="6858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.VnTime" pitchFamily="34" charset="0"/>
              </a:rPr>
              <a:t>I. LuËn ®iÓm , luËn cø vµ lËp luËn</a:t>
            </a:r>
            <a:r>
              <a:rPr lang="en-US"/>
              <a:t> 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886200" y="838200"/>
            <a:ext cx="76200" cy="563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" y="9747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1. LuËn ®iÓm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419600" y="39624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35814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52400" y="1371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2. LuËn cø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191000" y="3352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52400" y="2743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52400" y="17526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3. </a:t>
            </a:r>
            <a:r>
              <a:rPr lang="en-US" sz="2000" b="1">
                <a:latin typeface="Times New Roman" pitchFamily="18" charset="0"/>
              </a:rPr>
              <a:t>Lập luận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04800" y="2133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* Ghi nhớ : SGK/19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52400" y="2590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II. Luyện tập :</a:t>
            </a:r>
            <a:r>
              <a:rPr lang="en-US"/>
              <a:t> 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52400" y="2971800"/>
            <a:ext cx="3962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Times New Roman" pitchFamily="18" charset="0"/>
              </a:rPr>
              <a:t>Đọc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văn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Cần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tạo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ra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thói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quen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tốt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trong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đời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sống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xã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hội</a:t>
            </a:r>
            <a:r>
              <a:rPr lang="en-US" b="1" dirty="0">
                <a:latin typeface="Times New Roman" pitchFamily="18" charset="0"/>
              </a:rPr>
              <a:t> ( </a:t>
            </a:r>
            <a:r>
              <a:rPr lang="en-US" b="1" dirty="0" err="1" smtClean="0">
                <a:latin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18 ) </a:t>
            </a:r>
            <a:r>
              <a:rPr lang="en-US" b="1" dirty="0" err="1">
                <a:latin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luận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, </a:t>
            </a:r>
            <a:r>
              <a:rPr lang="en-US" b="1" dirty="0" err="1">
                <a:latin typeface="Times New Roman" pitchFamily="18" charset="0"/>
              </a:rPr>
              <a:t>luận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cứ</a:t>
            </a:r>
            <a:r>
              <a:rPr lang="en-US" b="1" dirty="0">
                <a:latin typeface="Times New Roman" pitchFamily="18" charset="0"/>
              </a:rPr>
              <a:t> , </a:t>
            </a:r>
            <a:r>
              <a:rPr lang="en-US" b="1" dirty="0" err="1">
                <a:latin typeface="Times New Roman" pitchFamily="18" charset="0"/>
              </a:rPr>
              <a:t>lập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luận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. </a:t>
            </a:r>
            <a:r>
              <a:rPr lang="en-US" b="1" dirty="0" err="1">
                <a:latin typeface="Times New Roman" pitchFamily="18" charset="0"/>
              </a:rPr>
              <a:t>Nhận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xét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về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sức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thuyết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phục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văn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ấy</a:t>
            </a:r>
            <a:r>
              <a:rPr lang="en-US" b="1" dirty="0">
                <a:latin typeface="Times New Roman" pitchFamily="18" charset="0"/>
              </a:rPr>
              <a:t> ?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886200" y="914400"/>
            <a:ext cx="5181600" cy="434975"/>
          </a:xfrm>
          <a:prstGeom prst="rect">
            <a:avLst/>
          </a:prstGeom>
          <a:noFill/>
          <a:ln w="38100" cmpd="dbl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Cần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tạo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ra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thói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quen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tốt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đời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sống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xã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hội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5791200" y="1371600"/>
            <a:ext cx="4572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248400" y="1371600"/>
            <a:ext cx="3810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886200" y="1600200"/>
            <a:ext cx="2133600" cy="43497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Có thói quen tốt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477000" y="1614488"/>
            <a:ext cx="1752600" cy="43497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Thói quen xấu</a:t>
            </a: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4953000" y="2057400"/>
            <a:ext cx="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962400" y="2286000"/>
            <a:ext cx="2133600" cy="272097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</a:rPr>
              <a:t>Lí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lẽ</a:t>
            </a:r>
            <a:r>
              <a:rPr lang="en-US" sz="2000" dirty="0">
                <a:latin typeface="Times New Roman" pitchFamily="18" charset="0"/>
              </a:rPr>
              <a:t> : </a:t>
            </a:r>
            <a:r>
              <a:rPr lang="en-US" sz="2000" dirty="0" err="1">
                <a:latin typeface="Times New Roman" pitchFamily="18" charset="0"/>
              </a:rPr>
              <a:t>Tạo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thói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quen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tốt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rất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khó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b="1" dirty="0">
                <a:latin typeface="Times New Roman" pitchFamily="18" charset="0"/>
              </a:rPr>
              <a:t>D/c</a:t>
            </a:r>
            <a:r>
              <a:rPr lang="en-US" sz="2000" dirty="0">
                <a:latin typeface="Times New Roman" pitchFamily="18" charset="0"/>
              </a:rPr>
              <a:t> : </a:t>
            </a:r>
            <a:r>
              <a:rPr lang="en-US" sz="2000" dirty="0" err="1">
                <a:latin typeface="Times New Roman" pitchFamily="18" charset="0"/>
              </a:rPr>
              <a:t>Luôn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dậy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sớm</a:t>
            </a:r>
            <a:r>
              <a:rPr lang="en-US" sz="2000" dirty="0">
                <a:latin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</a:rPr>
              <a:t>luôn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đúng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hẹn</a:t>
            </a:r>
            <a:r>
              <a:rPr lang="en-US" sz="2000" dirty="0">
                <a:latin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</a:rPr>
              <a:t>luôn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giữ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lời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hứa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luôn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đọc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sách</a:t>
            </a:r>
            <a:r>
              <a:rPr lang="en-US" sz="2000" dirty="0">
                <a:latin typeface="Times New Roman" pitchFamily="18" charset="0"/>
              </a:rPr>
              <a:t>..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553200" y="2362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7543800" y="2057400"/>
            <a:ext cx="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6477000" y="2209800"/>
            <a:ext cx="2438400" cy="302577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 err="1">
                <a:latin typeface="Times New Roman" pitchFamily="18" charset="0"/>
              </a:rPr>
              <a:t>Lí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lẽ</a:t>
            </a:r>
            <a:r>
              <a:rPr lang="en-US" sz="2000" dirty="0">
                <a:latin typeface="Times New Roman" pitchFamily="18" charset="0"/>
              </a:rPr>
              <a:t> : </a:t>
            </a:r>
            <a:r>
              <a:rPr lang="en-US" sz="2000" dirty="0" err="1">
                <a:latin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đã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thói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quen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rất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bỏ</a:t>
            </a:r>
            <a:r>
              <a:rPr lang="en-US" sz="2000" dirty="0">
                <a:latin typeface="Times New Roman" pitchFamily="18" charset="0"/>
              </a:rPr>
              <a:t>... </a:t>
            </a:r>
            <a:r>
              <a:rPr lang="en-US" sz="2000" dirty="0" err="1">
                <a:latin typeface="Times New Roman" pitchFamily="18" charset="0"/>
              </a:rPr>
              <a:t>Nhiễm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thói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xấu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thì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rất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dễ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D/c</a:t>
            </a:r>
            <a:r>
              <a:rPr lang="en-US" sz="2000" dirty="0">
                <a:latin typeface="Times New Roman" pitchFamily="18" charset="0"/>
              </a:rPr>
              <a:t> : </a:t>
            </a:r>
            <a:r>
              <a:rPr lang="en-US" sz="2000" dirty="0" err="1">
                <a:latin typeface="Times New Roman" pitchFamily="18" charset="0"/>
              </a:rPr>
              <a:t>Hút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thuốc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lá</a:t>
            </a:r>
            <a:r>
              <a:rPr lang="en-US" sz="2000" dirty="0">
                <a:latin typeface="Times New Roman" pitchFamily="18" charset="0"/>
              </a:rPr>
              <a:t> hay </a:t>
            </a:r>
            <a:r>
              <a:rPr lang="en-US" sz="2000" dirty="0" err="1">
                <a:latin typeface="Times New Roman" pitchFamily="18" charset="0"/>
              </a:rPr>
              <a:t>cáu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giận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</a:rPr>
              <a:t>mất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trật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tự</a:t>
            </a:r>
            <a:r>
              <a:rPr lang="en-US" sz="2000" dirty="0">
                <a:latin typeface="Times New Roman" pitchFamily="18" charset="0"/>
              </a:rPr>
              <a:t>...</a:t>
            </a:r>
            <a:r>
              <a:rPr lang="en-US" sz="2000" dirty="0" err="1">
                <a:latin typeface="Times New Roman" pitchFamily="18" charset="0"/>
              </a:rPr>
              <a:t>vứt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rác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bừa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bãi</a:t>
            </a:r>
            <a:r>
              <a:rPr lang="en-US" sz="2000" dirty="0">
                <a:latin typeface="Times New Roman" pitchFamily="18" charset="0"/>
              </a:rPr>
              <a:t> ,</a:t>
            </a:r>
            <a:r>
              <a:rPr lang="en-US" sz="2000" dirty="0" err="1">
                <a:latin typeface="Times New Roman" pitchFamily="18" charset="0"/>
              </a:rPr>
              <a:t>ném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cốc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vỡ</a:t>
            </a:r>
            <a:r>
              <a:rPr lang="en-US" sz="2000" dirty="0">
                <a:latin typeface="Times New Roman" pitchFamily="18" charset="0"/>
              </a:rPr>
              <a:t> .....</a:t>
            </a: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5105400" y="5029200"/>
            <a:ext cx="60960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6629400" y="5257800"/>
            <a:ext cx="6858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191000" y="5562600"/>
            <a:ext cx="4191000" cy="739775"/>
          </a:xfrm>
          <a:prstGeom prst="rect">
            <a:avLst/>
          </a:prstGeom>
          <a:noFill/>
          <a:ln w="38100" cmpd="dbl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Hãy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tự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xem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lại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tạo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ra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nếp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sống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đẹp</a:t>
            </a:r>
            <a:r>
              <a:rPr lang="en-US" sz="2000" b="1" dirty="0">
                <a:latin typeface="Times New Roman" pitchFamily="18" charset="0"/>
              </a:rPr>
              <a:t> , </a:t>
            </a:r>
            <a:r>
              <a:rPr lang="en-US" sz="2000" b="1" dirty="0" err="1">
                <a:latin typeface="Times New Roman" pitchFamily="18" charset="0"/>
              </a:rPr>
              <a:t>văn</a:t>
            </a:r>
            <a:r>
              <a:rPr lang="en-US" sz="2000" b="1" dirty="0">
                <a:latin typeface="Times New Roman" pitchFamily="18" charset="0"/>
              </a:rPr>
              <a:t> minh </a:t>
            </a:r>
            <a:r>
              <a:rPr lang="en-US" sz="2000" b="1" dirty="0" err="1">
                <a:latin typeface="Times New Roman" pitchFamily="18" charset="0"/>
              </a:rPr>
              <a:t>cho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xã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hội</a:t>
            </a:r>
            <a:r>
              <a:rPr lang="en-US" sz="2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152400" y="4419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III. Hướng dẫn về nhà :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52400" y="4800600"/>
            <a:ext cx="3810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</a:t>
            </a:r>
            <a:r>
              <a:rPr lang="en-US" sz="2000">
                <a:latin typeface="Times New Roman" pitchFamily="18" charset="0"/>
              </a:rPr>
              <a:t>Học ghi nhớ SGK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latin typeface="Times New Roman" pitchFamily="18" charset="0"/>
              </a:rPr>
              <a:t> Đọc VB : Học thầy , học bạn . Tìm luận điểm , luận cứ và nhận xét  về lập luận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  <p:bldP spid="13337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6" grpId="0" animBg="1"/>
      <p:bldP spid="13347" grpId="0" animBg="1"/>
      <p:bldP spid="13348" grpId="0" animBg="1"/>
      <p:bldP spid="13349" grpId="0" animBg="1"/>
      <p:bldP spid="13350" grpId="0" animBg="1"/>
      <p:bldP spid="13351" grpId="0"/>
      <p:bldP spid="133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37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3700" b="1" i="1" dirty="0" smtClean="0">
                <a:solidFill>
                  <a:srgbClr val="FF0000"/>
                </a:solidFill>
              </a:rPr>
              <a:t> 80:Tập </a:t>
            </a:r>
            <a:r>
              <a:rPr lang="en-US" sz="37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3700" b="1" i="1" dirty="0" smtClean="0">
                <a:solidFill>
                  <a:srgbClr val="FF0000"/>
                </a:solidFill>
              </a:rPr>
              <a:t> </a:t>
            </a:r>
            <a:r>
              <a:rPr lang="en-US" sz="37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3700" b="1" dirty="0" smtClean="0">
                <a:solidFill>
                  <a:srgbClr val="FF0000"/>
                </a:solidFill>
              </a:rPr>
              <a:t>:</a:t>
            </a:r>
            <a:r>
              <a:rPr lang="en-US" sz="3700" dirty="0" smtClean="0">
                <a:solidFill>
                  <a:srgbClr val="FF0000"/>
                </a:solidFill>
              </a:rPr>
              <a:t/>
            </a:r>
            <a:br>
              <a:rPr lang="en-US" sz="3700" dirty="0" smtClean="0">
                <a:solidFill>
                  <a:srgbClr val="FF0000"/>
                </a:solidFill>
              </a:rPr>
            </a:br>
            <a:r>
              <a:rPr lang="en-US" sz="37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3700" dirty="0" smtClean="0">
                <a:solidFill>
                  <a:srgbClr val="FF0000"/>
                </a:solidFill>
              </a:rPr>
              <a:t/>
            </a:r>
            <a:br>
              <a:rPr lang="en-US" sz="3700" dirty="0" smtClean="0">
                <a:solidFill>
                  <a:srgbClr val="FF0000"/>
                </a:solidFill>
              </a:rPr>
            </a:br>
            <a:r>
              <a:rPr lang="en-US" sz="3700" b="1" dirty="0" smtClean="0">
                <a:solidFill>
                  <a:srgbClr val="FF0000"/>
                </a:solidFill>
              </a:rPr>
              <a:t>VIỆC LẬP Ý CHO BÀI VĂN NGHỊ LUẬN</a:t>
            </a:r>
            <a:r>
              <a:rPr lang="en-US" sz="3700" dirty="0" smtClean="0"/>
              <a:t/>
            </a:r>
            <a:br>
              <a:rPr lang="en-US" sz="3700" dirty="0" smtClean="0"/>
            </a:br>
            <a:endParaRPr lang="en-US" sz="3700" dirty="0"/>
          </a:p>
        </p:txBody>
      </p:sp>
      <p:pic>
        <p:nvPicPr>
          <p:cNvPr id="5" name="Picture 11" descr="post-60-10813422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00356">
            <a:off x="304800" y="304800"/>
            <a:ext cx="20097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ost-60-10813422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4225" y="3810000"/>
            <a:ext cx="20097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post-60-10813422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419600"/>
            <a:ext cx="20097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post-60-10813422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0"/>
            <a:ext cx="20097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post-60-10813422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132933">
            <a:off x="7029319" y="217853"/>
            <a:ext cx="20097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u="sng" dirty="0" err="1" smtClean="0">
                <a:solidFill>
                  <a:srgbClr val="FF0000"/>
                </a:solidFill>
              </a:rPr>
              <a:t>Tìm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hiểu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đề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văn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nghị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luận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1. </a:t>
            </a:r>
            <a:r>
              <a:rPr lang="en-US" b="1" i="1" u="sng" dirty="0" err="1" smtClean="0">
                <a:solidFill>
                  <a:srgbClr val="FF0000"/>
                </a:solidFill>
              </a:rPr>
              <a:t>Nội</a:t>
            </a:r>
            <a:r>
              <a:rPr lang="en-US" b="1" i="1" u="sng" dirty="0" smtClean="0">
                <a:solidFill>
                  <a:srgbClr val="FF0000"/>
                </a:solidFill>
              </a:rPr>
              <a:t> dung </a:t>
            </a:r>
            <a:r>
              <a:rPr lang="en-US" b="1" i="1" u="sng" dirty="0" err="1" smtClean="0">
                <a:solidFill>
                  <a:srgbClr val="FF0000"/>
                </a:solidFill>
              </a:rPr>
              <a:t>và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tính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chất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của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đề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văn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nghị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luận</a:t>
            </a:r>
            <a:r>
              <a:rPr lang="en-US" b="1" i="1" u="sng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* </a:t>
            </a:r>
            <a:r>
              <a:rPr lang="en-US" i="1" u="sng" dirty="0" err="1" smtClean="0">
                <a:solidFill>
                  <a:srgbClr val="FF0000"/>
                </a:solidFill>
              </a:rPr>
              <a:t>Nội</a:t>
            </a:r>
            <a:r>
              <a:rPr lang="en-US" i="1" u="sng" dirty="0" smtClean="0">
                <a:solidFill>
                  <a:srgbClr val="FF0000"/>
                </a:solidFill>
              </a:rPr>
              <a:t> dung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11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cuộc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con </a:t>
            </a:r>
            <a:r>
              <a:rPr lang="en-US" dirty="0" err="1" smtClean="0"/>
              <a:t>người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Mục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đích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luận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điểm</a:t>
            </a:r>
            <a:r>
              <a:rPr lang="en-US" dirty="0" smtClean="0"/>
              <a:t>. 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2800" b="1" i="1" dirty="0" smtClean="0">
                <a:solidFill>
                  <a:srgbClr val="FF0000"/>
                </a:solidFill>
              </a:rPr>
              <a:t> 80:Tập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VIỆC LẬP Ý CHO BÀI VĂN NGHỊ LUẬN</a:t>
            </a:r>
            <a:endParaRPr lang="en-US" sz="2800" dirty="0"/>
          </a:p>
        </p:txBody>
      </p:sp>
      <p:pic>
        <p:nvPicPr>
          <p:cNvPr id="7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029199" y="4419600"/>
            <a:ext cx="4117975" cy="2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2200" b="1" i="1" dirty="0" smtClean="0">
                <a:solidFill>
                  <a:srgbClr val="FF0000"/>
                </a:solidFill>
              </a:rPr>
              <a:t> 80:Tập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2200" b="1" i="1" dirty="0" smtClean="0">
                <a:solidFill>
                  <a:srgbClr val="FF0000"/>
                </a:solidFill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ĐỀ VĂN NGHỊ LUẬN VÀ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VIỆC LẬP Ý CHO BÀI VĂN NGHỊ LUẬN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chất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,ca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ngợi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</a:rPr>
              <a:t>Lối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giản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dị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Bác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Hồ</a:t>
            </a: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giàu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chất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khuyên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nhủ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,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đắng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dã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tật</a:t>
            </a:r>
            <a:r>
              <a:rPr lang="en-US" dirty="0" smtClean="0">
                <a:latin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</a:rPr>
              <a:t>Thất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bại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mẹ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en-US" dirty="0" smtClean="0">
                <a:latin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en-US" dirty="0" smtClean="0">
                <a:latin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quý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</a:rPr>
              <a:t>Chớ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3434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chất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suy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nghĩ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bàn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</a:rPr>
              <a:t>8. </a:t>
            </a:r>
            <a:r>
              <a:rPr lang="en-US" dirty="0" err="1" smtClean="0">
                <a:latin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đố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mày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tày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mâu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thuẫn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</a:rPr>
              <a:t> ?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9. </a:t>
            </a:r>
            <a:r>
              <a:rPr lang="en-US" dirty="0" err="1" smtClean="0">
                <a:latin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mực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đen</a:t>
            </a:r>
            <a:r>
              <a:rPr lang="en-US" dirty="0" smtClean="0">
                <a:latin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đèn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chất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tranh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phản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bác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lật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ngược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vấn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10. </a:t>
            </a:r>
            <a:r>
              <a:rPr lang="en-US" dirty="0" err="1" smtClean="0">
                <a:latin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cỗ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</a:rPr>
              <a:t>lội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chăng</a:t>
            </a:r>
            <a:r>
              <a:rPr lang="en-US" dirty="0" smtClean="0">
                <a:latin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11.Thật </a:t>
            </a:r>
            <a:r>
              <a:rPr lang="en-US" dirty="0" err="1" smtClean="0">
                <a:latin typeface="Times New Roman" pitchFamily="18" charset="0"/>
              </a:rPr>
              <a:t>thà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 cha </a:t>
            </a:r>
            <a:r>
              <a:rPr lang="en-US" dirty="0" err="1" smtClean="0">
                <a:latin typeface="Times New Roman" pitchFamily="18" charset="0"/>
              </a:rPr>
              <a:t>dại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chăng</a:t>
            </a:r>
            <a:r>
              <a:rPr lang="en-US" dirty="0" smtClean="0">
                <a:latin typeface="Times New Roman" pitchFamily="18" charset="0"/>
              </a:rPr>
              <a:t>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2193</Words>
  <Application>Microsoft Office PowerPoint</Application>
  <PresentationFormat>On-screen Show (4:3)</PresentationFormat>
  <Paragraphs>205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Tiết 79-Tập làm văn: ĐẶC ĐIỂM CỦA VĂN BẢN NGHỊ LUẬN </vt:lpstr>
      <vt:lpstr> Tiết 79-Tập làm văn: ĐẶC ĐIỂM CỦA VĂN BẢN NGHỊ LUẬN </vt:lpstr>
      <vt:lpstr>HÖ thèng luËn ®iÓm, LuËn cø  ( lÝ lÏ vµ dÉn chøng )</vt:lpstr>
      <vt:lpstr>Slide 4</vt:lpstr>
      <vt:lpstr>Slide 5</vt:lpstr>
      <vt:lpstr>Slide 6</vt:lpstr>
      <vt:lpstr>Slide 7</vt:lpstr>
      <vt:lpstr>Tiết 80:Tập làm văn: ĐỀ VĂN NGHỊ LUẬN VÀ VIỆC LẬP Ý CHO BÀI VĂN NGHỊ LUẬN</vt:lpstr>
      <vt:lpstr>  Tiết 80:Tập làm văn: ĐỀ VĂN NGHỊ LUẬN VÀ VIỆC LẬP Ý CHO BÀI VĂN NGHỊ LUẬN </vt:lpstr>
      <vt:lpstr>  Tiết 80:Tập làm văn: ĐỀ VĂN NGHỊ LUẬN VÀ VIỆC LẬP Ý CHO BÀI VĂN NGHỊ LUẬN </vt:lpstr>
      <vt:lpstr>  Tiết 80:Tập làm văn: ĐỀ VĂN NGHỊ LUẬN VÀ VIỆC LẬP Ý CHO BÀI VĂN NGHỊ LUẬN </vt:lpstr>
      <vt:lpstr>2. Tìm hiểu đề văn nghị luận. </vt:lpstr>
      <vt:lpstr>  Tiết 80:Tập làm văn: ĐỀ VĂN NGHỊ LUẬN VÀ VIỆC LẬP Ý CHO BÀI VĂN NGHỊ LUẬN </vt:lpstr>
      <vt:lpstr>II. Lập ý cho bài văn nghị luận</vt:lpstr>
      <vt:lpstr> 2. Tìm luận cứ:   </vt:lpstr>
      <vt:lpstr>Slide 16</vt:lpstr>
      <vt:lpstr>Slide 17</vt:lpstr>
      <vt:lpstr>  Tiết 80:Tập làm văn: ĐỀ VĂN NGHỊ LUẬN VÀ VIỆC LẬP Ý CHO BÀI VĂN NGHỊ LUẬN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Tiết 79-Tập làm văn: ĐẶC ĐIỂM CỦA VĂN BẢN NGHỊ LUẬN </dc:title>
  <dc:creator>DELL</dc:creator>
  <cp:lastModifiedBy>HP</cp:lastModifiedBy>
  <cp:revision>24</cp:revision>
  <dcterms:created xsi:type="dcterms:W3CDTF">2006-08-16T00:00:00Z</dcterms:created>
  <dcterms:modified xsi:type="dcterms:W3CDTF">2017-01-18T12:04:30Z</dcterms:modified>
</cp:coreProperties>
</file>